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96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tags/tag16.xml" ContentType="application/vnd.openxmlformats-officedocument.presentationml.tags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slides/slide55.xml" ContentType="application/vnd.openxmlformats-officedocument.presentationml.slide+xml"/>
  <Override PartName="/ppt/theme/theme2.xml" ContentType="application/vnd.openxmlformats-officedocument.theme+xml"/>
  <Override PartName="/ppt/notesSlides/notesSlide57.xml" ContentType="application/vnd.openxmlformats-officedocument.presentationml.notesSlide+xml"/>
  <Override PartName="/ppt/tags/tag5.xml" ContentType="application/vnd.openxmlformats-officedocument.presentationml.tags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notesSlides/notesSlide46.xml" ContentType="application/vnd.openxmlformats-officedocument.presentationml.notesSlide+xml"/>
  <Override PartName="/ppt/notesSlides/notesSlide93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tags/tag1.xml" ContentType="application/vnd.openxmlformats-officedocument.presentationml.tags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tags/tag17.xml" ContentType="application/vnd.openxmlformats-officedocument.presentationml.tags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tags/tag13.xml" ContentType="application/vnd.openxmlformats-officedocument.presentationml.tags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notesSlides/notesSlide69.xml" ContentType="application/vnd.openxmlformats-officedocument.presentationml.notesSlide+xml"/>
  <Override PartName="/ppt/notesSlides/notesSlide87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94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2.xml" ContentType="application/vnd.openxmlformats-officedocument.presentationml.tags+xml"/>
  <Override PartName="/ppt/notesSlides/notesSlide65.xml" ContentType="application/vnd.openxmlformats-officedocument.presentationml.notesSlide+xml"/>
  <Override PartName="/ppt/notesSlides/notesSlide8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90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tags/tag18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tags/tag14.xml" ContentType="application/vnd.openxmlformats-officedocument.presentationml.tags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tags/tag7.xml" ContentType="application/vnd.openxmlformats-officedocument.presentationml.tags+xml"/>
  <Override PartName="/ppt/notesSlides/notesSlide88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95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tags/tag3.xml" ContentType="application/vnd.openxmlformats-officedocument.presentationml.tags+xml"/>
  <Override PartName="/ppt/notesSlides/notesSlide84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91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tags/tag15.xml" ContentType="application/vnd.openxmlformats-officedocument.presentationml.tags+xml"/>
  <Override PartName="/ppt/slides/slide9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tags/tag11.xml" ContentType="application/vnd.openxmlformats-officedocument.presentationml.tags+xml"/>
  <Override PartName="/ppt/notesSlides/notesSlide89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notesSlides/notesSlide78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92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notesSlides/notesSlide86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4623" autoAdjust="0"/>
    <p:restoredTop sz="86482" autoAdjust="0"/>
  </p:normalViewPr>
  <p:slideViewPr>
    <p:cSldViewPr>
      <p:cViewPr varScale="1">
        <p:scale>
          <a:sx n="134" d="100"/>
          <a:sy n="134" d="100"/>
        </p:scale>
        <p:origin x="-86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10" y="8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wmf"/><Relationship Id="rId2" Type="http://schemas.openxmlformats.org/officeDocument/2006/relationships/image" Target="../media/image208.wmf"/><Relationship Id="rId1" Type="http://schemas.openxmlformats.org/officeDocument/2006/relationships/image" Target="../media/image207.wmf"/><Relationship Id="rId4" Type="http://schemas.openxmlformats.org/officeDocument/2006/relationships/image" Target="../media/image210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wmf"/><Relationship Id="rId2" Type="http://schemas.openxmlformats.org/officeDocument/2006/relationships/image" Target="../media/image213.wmf"/><Relationship Id="rId1" Type="http://schemas.openxmlformats.org/officeDocument/2006/relationships/image" Target="../media/image212.wmf"/><Relationship Id="rId5" Type="http://schemas.openxmlformats.org/officeDocument/2006/relationships/image" Target="../media/image216.wmf"/><Relationship Id="rId4" Type="http://schemas.openxmlformats.org/officeDocument/2006/relationships/image" Target="../media/image21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wmf"/><Relationship Id="rId1" Type="http://schemas.openxmlformats.org/officeDocument/2006/relationships/image" Target="../media/image6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wmf"/><Relationship Id="rId2" Type="http://schemas.openxmlformats.org/officeDocument/2006/relationships/image" Target="../media/image189.wmf"/><Relationship Id="rId1" Type="http://schemas.openxmlformats.org/officeDocument/2006/relationships/image" Target="../media/image188.wmf"/><Relationship Id="rId4" Type="http://schemas.openxmlformats.org/officeDocument/2006/relationships/image" Target="../media/image191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wmf"/><Relationship Id="rId1" Type="http://schemas.openxmlformats.org/officeDocument/2006/relationships/image" Target="../media/image196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201.wmf"/><Relationship Id="rId1" Type="http://schemas.openxmlformats.org/officeDocument/2006/relationships/image" Target="../media/image20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9F8BE082-19CD-44CB-A152-26180D4864EA}" type="datetimeFigureOut">
              <a:rPr lang="en-US" smtClean="0"/>
              <a:pPr/>
              <a:t>4/10/2013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4E76F47-99C7-487B-8267-5CB1CD3ECC2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64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611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6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74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123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3512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96210E-9E0B-4744-890D-C6EF81DCC557}" type="slidenum">
              <a:rPr lang="en-US" smtClean="0"/>
              <a:pPr/>
              <a:t>15</a:t>
            </a:fld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84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95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05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635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3563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6881FA-0F9A-4312-99A4-F5B09C54B2DD}" type="slidenum">
              <a:rPr lang="en-US" smtClean="0"/>
              <a:pPr/>
              <a:t>19</a:t>
            </a:fld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909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890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E22CBE-ED8B-45BA-9A6E-348B1A39EBB6}" type="slidenum">
              <a:rPr lang="en-US" smtClean="0"/>
              <a:pPr/>
              <a:t>3</a:t>
            </a:fld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045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3604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CBD3E5-D1C7-41EE-896F-C03409F9AE8D}" type="slidenum">
              <a:rPr lang="en-US" smtClean="0"/>
              <a:pPr/>
              <a:t>21</a:t>
            </a:fld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249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3624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7004FB-0B0F-41F5-8FAD-E485DD60D9B5}" type="slidenum">
              <a:rPr lang="en-US" smtClean="0"/>
              <a:pPr/>
              <a:t>22</a:t>
            </a:fld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454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36454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18FAD2-90AA-462D-9240-694E3B90F37C}" type="slidenum">
              <a:rPr lang="en-US" smtClean="0"/>
              <a:pPr/>
              <a:t>23</a:t>
            </a:fld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65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3665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EEC8F9-771F-42D1-84FE-6421A8C90DB4}" type="slidenum">
              <a:rPr lang="en-US" smtClean="0"/>
              <a:pPr/>
              <a:t>24</a:t>
            </a:fld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4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3686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988C6A-CB79-4B75-A64E-2A5F58482245}" type="slidenum">
              <a:rPr lang="en-US" smtClean="0"/>
              <a:pPr/>
              <a:t>25</a:t>
            </a:fld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069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3706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363397-E4AF-47C2-B316-5A6D1AAAEBD1}" type="slidenum">
              <a:rPr lang="en-US" smtClean="0"/>
              <a:pPr/>
              <a:t>26</a:t>
            </a:fld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15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376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3737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8D579B-2187-4A01-AB8E-F383C9CE8607}" type="slidenum">
              <a:rPr lang="en-US" smtClean="0"/>
              <a:pPr/>
              <a:t>28</a:t>
            </a:fld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57332804-55E6-48A7-A691-13A2EA49647F}" type="slidenum">
              <a:rPr lang="en-US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9216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  <p:sp>
        <p:nvSpPr>
          <p:cNvPr id="92165" name="Slide Number Placeholder 3"/>
          <p:cNvSpPr txBox="1">
            <a:spLocks noGrp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2AEBE52A-F3B8-4995-B408-4B2AE74E775D}" type="slidenum">
              <a:rPr lang="en-US" sz="1300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 sz="1300" dirty="0">
              <a:solidFill>
                <a:prstClr val="black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A19D2EEE-7ECB-4D37-9EEC-B87249E9B131}" type="slidenum">
              <a:rPr lang="en-US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9318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  <p:sp>
        <p:nvSpPr>
          <p:cNvPr id="93189" name="Slide Number Placeholder 3"/>
          <p:cNvSpPr txBox="1">
            <a:spLocks noGrp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7E358EE8-E338-4F63-B372-EBE1ED86AC0B}" type="slidenum">
              <a:rPr lang="en-US" sz="1300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 sz="1300" dirty="0">
              <a:solidFill>
                <a:prstClr val="black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2870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3287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D4ECF-0E2E-4D7C-A7DB-408F42066A54}" type="slidenum">
              <a:rPr lang="en-US" smtClean="0"/>
              <a:pPr/>
              <a:t>4</a:t>
            </a:fld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0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581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37581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F6D713-877F-4B12-B99E-119B111D43CF}" type="slidenum">
              <a:rPr lang="en-US" smtClean="0"/>
              <a:pPr/>
              <a:t>31</a:t>
            </a:fld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2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7990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3799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52A77E-6543-4FB0-94D6-99F65A5E6759}" type="slidenum">
              <a:rPr lang="en-US" smtClean="0"/>
              <a:pPr/>
              <a:t>33</a:t>
            </a:fld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485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3348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4AA4EB-95A6-46C8-B6C6-41B212F38EE9}" type="slidenum">
              <a:rPr lang="en-US" smtClean="0"/>
              <a:pPr/>
              <a:t>6</a:t>
            </a:fld>
            <a:endParaRPr lang="en-US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892191D5-56CB-4135-809D-BC62D6A4D5A9}" type="slidenum">
              <a:rPr lang="en-US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lang="en-US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56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7856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5785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389CE7-0552-421C-9EAD-8267410F30F9}" type="slidenum">
              <a:rPr lang="en-US" smtClean="0"/>
              <a:pPr/>
              <a:t>61</a:t>
            </a:fld>
            <a:endParaRPr lang="en-US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605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AECCB7-A4D8-4EC6-8A7B-F28B1584F357}" type="slidenum">
              <a:rPr lang="en-US" smtClean="0"/>
              <a:pPr/>
              <a:t>66</a:t>
            </a:fld>
            <a:endParaRPr lang="en-US" smtClean="0"/>
          </a:p>
        </p:txBody>
      </p:sp>
      <p:sp>
        <p:nvSpPr>
          <p:cNvPr id="389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006521-52FF-4F0D-9BC4-2F98EA076D6C}" type="slidenum">
              <a:rPr lang="en-US" smtClean="0"/>
              <a:pPr/>
              <a:t>67</a:t>
            </a:fld>
            <a:endParaRPr lang="en-US" smtClean="0"/>
          </a:p>
        </p:txBody>
      </p:sp>
      <p:sp>
        <p:nvSpPr>
          <p:cNvPr id="391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1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689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5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66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6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77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6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en-US" sz="2500" dirty="0" smtClean="0">
              <a:cs typeface="Arial" charset="0"/>
            </a:endParaRPr>
          </a:p>
        </p:txBody>
      </p:sp>
      <p:sp>
        <p:nvSpPr>
          <p:cNvPr id="3993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1FA5BE-466A-490A-BBB2-262CA26358EE}" type="slidenum">
              <a:rPr lang="en-US" smtClean="0"/>
              <a:pPr/>
              <a:t>73</a:t>
            </a:fld>
            <a:endParaRPr lang="en-US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0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0141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0141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FC26AE-879C-4FE4-A2BF-CF43BA5EA2C0}" type="slidenum">
              <a:rPr lang="en-US" smtClean="0"/>
              <a:pPr/>
              <a:t>74</a:t>
            </a:fld>
            <a:endParaRPr lang="en-US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87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44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9D34D32B-6F55-44CB-A722-B3156AB04F55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0" hangingPunct="0"/>
              <a:t>77</a:t>
            </a:fld>
            <a:endParaRPr lang="en-US" sz="1200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06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28725" y="319088"/>
            <a:ext cx="4854575" cy="3640137"/>
          </a:xfrm>
          <a:solidFill>
            <a:srgbClr val="FFFFFF"/>
          </a:solidFill>
          <a:ln/>
        </p:spPr>
      </p:sp>
      <p:sp>
        <p:nvSpPr>
          <p:cNvPr id="406532" name="Text Box 3"/>
          <p:cNvSpPr txBox="1">
            <a:spLocks noChangeArrowheads="1"/>
          </p:cNvSpPr>
          <p:nvPr/>
        </p:nvSpPr>
        <p:spPr bwMode="auto">
          <a:xfrm>
            <a:off x="536788" y="4480560"/>
            <a:ext cx="6241627" cy="4257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2" tIns="45716" rIns="91432" bIns="45716" anchor="ctr"/>
          <a:lstStyle/>
          <a:p>
            <a:pPr algn="ctr" eaLnBrk="0" hangingPunct="0"/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894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8C1A0B-8A0E-4007-8E28-F01DFB90AB99}" type="slidenum">
              <a:rPr lang="en-US" smtClean="0"/>
              <a:pPr/>
              <a:t>78</a:t>
            </a:fld>
            <a:endParaRPr lang="en-US" smtClean="0"/>
          </a:p>
        </p:txBody>
      </p:sp>
      <p:sp>
        <p:nvSpPr>
          <p:cNvPr id="410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843870-114A-4B8F-858B-551AF4A6CA56}" type="slidenum">
              <a:rPr lang="en-US" smtClean="0"/>
              <a:pPr/>
              <a:t>79</a:t>
            </a:fld>
            <a:endParaRPr lang="en-US" smtClean="0"/>
          </a:p>
        </p:txBody>
      </p:sp>
      <p:sp>
        <p:nvSpPr>
          <p:cNvPr id="412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0138" y="319088"/>
            <a:ext cx="5113337" cy="3835400"/>
          </a:xfrm>
          <a:solidFill>
            <a:srgbClr val="FFFFFF"/>
          </a:solidFill>
          <a:ln/>
        </p:spPr>
      </p:sp>
      <p:sp>
        <p:nvSpPr>
          <p:cNvPr id="412676" name="Text Box 3"/>
          <p:cNvSpPr txBox="1">
            <a:spLocks noChangeArrowheads="1"/>
          </p:cNvSpPr>
          <p:nvPr/>
        </p:nvSpPr>
        <p:spPr bwMode="auto">
          <a:xfrm>
            <a:off x="536787" y="4528900"/>
            <a:ext cx="6245013" cy="4262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/>
            <a:endParaRPr lang="en-US" sz="2500" dirty="0"/>
          </a:p>
        </p:txBody>
      </p:sp>
      <p:sp>
        <p:nvSpPr>
          <p:cNvPr id="412677" name="Notes Placeholder 4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7F0A05A2-8F21-496C-985C-D8A0124EDA18}" type="slidenum">
              <a:rPr lang="en-US" sz="1200" smtClean="0">
                <a:solidFill>
                  <a:srgbClr val="000000"/>
                </a:solidFill>
                <a:latin typeface="Times New Roman" pitchFamily="18" charset="0"/>
              </a:rPr>
              <a:pPr eaLnBrk="0" hangingPunct="0"/>
              <a:t>80</a:t>
            </a:fld>
            <a:endParaRPr lang="en-US" sz="1200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4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28725" y="319088"/>
            <a:ext cx="4854575" cy="3640137"/>
          </a:xfrm>
          <a:solidFill>
            <a:srgbClr val="FFFFFF"/>
          </a:solidFill>
          <a:ln/>
        </p:spPr>
      </p:sp>
      <p:sp>
        <p:nvSpPr>
          <p:cNvPr id="414724" name="Text Box 3"/>
          <p:cNvSpPr txBox="1">
            <a:spLocks noChangeArrowheads="1"/>
          </p:cNvSpPr>
          <p:nvPr/>
        </p:nvSpPr>
        <p:spPr bwMode="auto">
          <a:xfrm>
            <a:off x="536788" y="4480560"/>
            <a:ext cx="6241627" cy="4257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2" tIns="45716" rIns="91432" bIns="45716" anchor="ctr"/>
          <a:lstStyle/>
          <a:p>
            <a:pPr algn="ctr" eaLnBrk="0" hangingPunct="0"/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CFA826-57E9-42F7-8452-DF83FCCF670A}" type="slidenum">
              <a:rPr lang="en-US" smtClean="0"/>
              <a:pPr/>
              <a:t>81</a:t>
            </a:fld>
            <a:endParaRPr lang="en-US" smtClean="0"/>
          </a:p>
        </p:txBody>
      </p:sp>
      <p:sp>
        <p:nvSpPr>
          <p:cNvPr id="416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27138" y="319088"/>
            <a:ext cx="4854575" cy="3640137"/>
          </a:xfrm>
          <a:solidFill>
            <a:srgbClr val="FFFFFF"/>
          </a:solidFill>
          <a:ln/>
        </p:spPr>
      </p:sp>
      <p:sp>
        <p:nvSpPr>
          <p:cNvPr id="416772" name="Text Box 3"/>
          <p:cNvSpPr txBox="1">
            <a:spLocks noChangeArrowheads="1"/>
          </p:cNvSpPr>
          <p:nvPr/>
        </p:nvSpPr>
        <p:spPr bwMode="auto">
          <a:xfrm>
            <a:off x="536788" y="4480561"/>
            <a:ext cx="6241627" cy="4258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2" tIns="45716" rIns="91432" bIns="45716" anchor="ctr"/>
          <a:lstStyle/>
          <a:p>
            <a:pPr eaLnBrk="0" hangingPunct="0"/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4B134E-4747-41DF-A4BE-58249D3362B0}" type="slidenum">
              <a:rPr lang="en-US" smtClean="0"/>
              <a:pPr/>
              <a:t>82</a:t>
            </a:fld>
            <a:endParaRPr lang="en-US" smtClean="0"/>
          </a:p>
        </p:txBody>
      </p:sp>
      <p:sp>
        <p:nvSpPr>
          <p:cNvPr id="418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27138" y="319088"/>
            <a:ext cx="4854575" cy="3640137"/>
          </a:xfrm>
          <a:solidFill>
            <a:srgbClr val="FFFFFF"/>
          </a:solidFill>
          <a:ln/>
        </p:spPr>
      </p:sp>
      <p:sp>
        <p:nvSpPr>
          <p:cNvPr id="418820" name="Text Box 3"/>
          <p:cNvSpPr txBox="1">
            <a:spLocks noChangeArrowheads="1"/>
          </p:cNvSpPr>
          <p:nvPr/>
        </p:nvSpPr>
        <p:spPr bwMode="auto">
          <a:xfrm>
            <a:off x="536788" y="4480561"/>
            <a:ext cx="6241627" cy="4258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2" tIns="45716" rIns="91432" bIns="45716" anchor="ctr"/>
          <a:lstStyle/>
          <a:p>
            <a:pPr eaLnBrk="0" hangingPunct="0"/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E4BC0C-D67B-4A7B-B323-F8B5F99FB9EF}" type="slidenum">
              <a:rPr lang="en-US" smtClean="0"/>
              <a:pPr/>
              <a:t>83</a:t>
            </a:fld>
            <a:endParaRPr lang="en-US" smtClean="0"/>
          </a:p>
        </p:txBody>
      </p:sp>
      <p:sp>
        <p:nvSpPr>
          <p:cNvPr id="420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6963" y="319088"/>
            <a:ext cx="5116512" cy="3836987"/>
          </a:xfrm>
          <a:solidFill>
            <a:srgbClr val="FFFFFF"/>
          </a:solidFill>
          <a:ln/>
        </p:spPr>
      </p:sp>
      <p:sp>
        <p:nvSpPr>
          <p:cNvPr id="420868" name="Text Box 3"/>
          <p:cNvSpPr txBox="1">
            <a:spLocks noChangeArrowheads="1"/>
          </p:cNvSpPr>
          <p:nvPr/>
        </p:nvSpPr>
        <p:spPr bwMode="auto">
          <a:xfrm>
            <a:off x="536787" y="4528901"/>
            <a:ext cx="6245013" cy="4263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/>
            <a:endParaRPr lang="en-US" sz="2500" dirty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98550" y="319088"/>
            <a:ext cx="5116513" cy="3836987"/>
          </a:xfrm>
          <a:solidFill>
            <a:srgbClr val="FFFFFF"/>
          </a:solidFill>
          <a:ln/>
        </p:spPr>
      </p:sp>
      <p:sp>
        <p:nvSpPr>
          <p:cNvPr id="422915" name="Text Box 3"/>
          <p:cNvSpPr txBox="1">
            <a:spLocks noChangeArrowheads="1"/>
          </p:cNvSpPr>
          <p:nvPr/>
        </p:nvSpPr>
        <p:spPr bwMode="auto">
          <a:xfrm>
            <a:off x="536787" y="4530566"/>
            <a:ext cx="6245013" cy="42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/>
            <a:endParaRPr lang="en-US" sz="2500" dirty="0">
              <a:latin typeface="Times New Roman" pitchFamily="18" charset="0"/>
            </a:endParaRPr>
          </a:p>
        </p:txBody>
      </p:sp>
      <p:sp>
        <p:nvSpPr>
          <p:cNvPr id="422916" name="Notes Placeholder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04BB41-628C-4B60-840E-F879EF0D7FB4}" type="slidenum">
              <a:rPr lang="en-US" smtClean="0"/>
              <a:pPr/>
              <a:t>85</a:t>
            </a:fld>
            <a:endParaRPr lang="en-US" smtClean="0"/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B81BCD-BD87-4CA7-B0C6-EECAF4682CE9}" type="slidenum">
              <a:rPr lang="en-US" smtClean="0"/>
              <a:pPr/>
              <a:t>86</a:t>
            </a:fld>
            <a:endParaRPr lang="en-US" smtClean="0"/>
          </a:p>
        </p:txBody>
      </p:sp>
      <p:sp>
        <p:nvSpPr>
          <p:cNvPr id="427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0138" y="319088"/>
            <a:ext cx="5113337" cy="3835400"/>
          </a:xfrm>
          <a:solidFill>
            <a:srgbClr val="FFFFFF"/>
          </a:solidFill>
          <a:ln/>
        </p:spPr>
      </p:sp>
      <p:sp>
        <p:nvSpPr>
          <p:cNvPr id="427012" name="Text Box 3"/>
          <p:cNvSpPr txBox="1">
            <a:spLocks noChangeArrowheads="1"/>
          </p:cNvSpPr>
          <p:nvPr/>
        </p:nvSpPr>
        <p:spPr bwMode="auto">
          <a:xfrm>
            <a:off x="536787" y="4528900"/>
            <a:ext cx="6245013" cy="4262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/>
            <a:endParaRPr lang="en-US" sz="2500" dirty="0"/>
          </a:p>
        </p:txBody>
      </p:sp>
      <p:sp>
        <p:nvSpPr>
          <p:cNvPr id="427013" name="Notes Placeholder 4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95056D-614E-4396-AB1B-0AE61ADC4247}" type="slidenum">
              <a:rPr lang="en-US" smtClean="0"/>
              <a:pPr/>
              <a:t>87</a:t>
            </a:fld>
            <a:endParaRPr lang="en-US" smtClean="0"/>
          </a:p>
        </p:txBody>
      </p:sp>
      <p:sp>
        <p:nvSpPr>
          <p:cNvPr id="429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9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409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3409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845F2C-A55F-4C01-B6BD-69B39E8BA656}" type="slidenum">
              <a:rPr lang="en-US" smtClean="0"/>
              <a:pPr/>
              <a:t>9</a:t>
            </a:fld>
            <a:endParaRPr lang="en-US" smtClean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D755A8-632D-49CD-A836-808D224D4270}" type="slidenum">
              <a:rPr lang="en-US" smtClean="0"/>
              <a:pPr/>
              <a:t>88</a:t>
            </a:fld>
            <a:endParaRPr lang="en-US" smtClean="0"/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9E5D76-23F0-42A3-B28D-14F1C4B660A2}" type="slidenum">
              <a:rPr lang="en-US" smtClean="0"/>
              <a:pPr/>
              <a:t>89</a:t>
            </a:fld>
            <a:endParaRPr lang="en-US" smtClean="0"/>
          </a:p>
        </p:txBody>
      </p:sp>
      <p:sp>
        <p:nvSpPr>
          <p:cNvPr id="433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3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33E0A1-8E97-43B6-8703-598CA494921B}" type="slidenum">
              <a:rPr lang="en-US" smtClean="0"/>
              <a:pPr/>
              <a:t>90</a:t>
            </a:fld>
            <a:endParaRPr lang="en-US" smtClean="0"/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822D6C-7F49-4722-A2E6-D532AE3DF796}" type="slidenum">
              <a:rPr lang="en-US" smtClean="0"/>
              <a:pPr/>
              <a:t>91</a:t>
            </a:fld>
            <a:endParaRPr lang="en-US" smtClean="0"/>
          </a:p>
        </p:txBody>
      </p:sp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BED224E-7614-4402-B1DB-F3EFB399FF5A}" type="slidenum">
              <a:rPr lang="en-US" smtClean="0"/>
              <a:pPr/>
              <a:t>92</a:t>
            </a:fld>
            <a:endParaRPr lang="en-US" smtClean="0"/>
          </a:p>
        </p:txBody>
      </p:sp>
      <p:sp>
        <p:nvSpPr>
          <p:cNvPr id="439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9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363E1E-4250-4F38-BB16-1B5E71B9D3EA}" type="slidenum">
              <a:rPr lang="en-US" smtClean="0"/>
              <a:pPr/>
              <a:t>93</a:t>
            </a:fld>
            <a:endParaRPr lang="en-US" smtClean="0"/>
          </a:p>
        </p:txBody>
      </p:sp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470604-EA98-462C-B547-AB6B03465369}" type="slidenum">
              <a:rPr lang="en-US" smtClean="0"/>
              <a:pPr/>
              <a:t>94</a:t>
            </a:fld>
            <a:endParaRPr lang="en-US" smtClean="0"/>
          </a:p>
        </p:txBody>
      </p:sp>
      <p:sp>
        <p:nvSpPr>
          <p:cNvPr id="444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4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A3CDA1-1A8D-439E-951A-6B2EA2FE960F}" type="slidenum">
              <a:rPr lang="en-US" smtClean="0"/>
              <a:pPr/>
              <a:t>95</a:t>
            </a:fld>
            <a:endParaRPr lang="en-US" smtClean="0"/>
          </a:p>
        </p:txBody>
      </p:sp>
      <p:sp>
        <p:nvSpPr>
          <p:cNvPr id="447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7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ECEF48-3BA8-4019-9971-5CA93C072BBA}" type="slidenum">
              <a:rPr lang="en-US" smtClean="0"/>
              <a:pPr/>
              <a:t>96</a:t>
            </a:fld>
            <a:endParaRPr lang="en-US" smtClean="0"/>
          </a:p>
        </p:txBody>
      </p:sp>
      <p:sp>
        <p:nvSpPr>
          <p:cNvPr id="450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339D05-7D54-4C4C-B9FE-45B8E4075C55}" type="slidenum">
              <a:rPr lang="en-US" smtClean="0"/>
              <a:pPr/>
              <a:t>97</a:t>
            </a:fld>
            <a:endParaRPr lang="en-US" smtClean="0"/>
          </a:p>
        </p:txBody>
      </p:sp>
      <p:sp>
        <p:nvSpPr>
          <p:cNvPr id="453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3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4304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3430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B68EF8-367A-4715-9E5D-B1DF4B40B42F}" type="slidenum">
              <a:rPr lang="en-US" smtClean="0"/>
              <a:pPr/>
              <a:t>10</a:t>
            </a:fld>
            <a:endParaRPr lang="en-US" smtClean="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DF531ED-4B69-4C7A-9082-AAD5DC2BA221}" type="slidenum">
              <a:rPr lang="en-US">
                <a:solidFill>
                  <a:prstClr val="black"/>
                </a:solidFill>
                <a:latin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104</a:t>
            </a:fld>
            <a:endParaRPr lang="en-US" dirty="0">
              <a:solidFill>
                <a:prstClr val="black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DF531ED-4B69-4C7A-9082-AAD5DC2BA221}" type="slidenum">
              <a:rPr lang="en-US">
                <a:solidFill>
                  <a:prstClr val="black"/>
                </a:solidFill>
                <a:latin typeface="Arial" pitchFamily="34" charset="0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105</a:t>
            </a:fld>
            <a:endParaRPr lang="en-US" dirty="0">
              <a:solidFill>
                <a:prstClr val="black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6FF078C8-3A4E-486D-BD69-B7AC2A0E327A}" type="slidenum">
              <a:rPr lang="en-US" sz="1200">
                <a:solidFill>
                  <a:prstClr val="black"/>
                </a:solidFill>
                <a:latin typeface="Arial" pitchFamily="34" charset="0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107</a:t>
            </a:fld>
            <a:endParaRPr lang="en-US" sz="12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BlairMdITC TT-Medium"/>
                <a:cs typeface="BlairMdITC TT-Medium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516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5165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6C3202-6032-4398-816A-8AC20E230E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0B7A9A-7BCD-4D23-97FA-337231DAD022}" type="datetimeFigureOut">
              <a:rPr lang="en-US"/>
              <a:pPr>
                <a:defRPr/>
              </a:pPr>
              <a:t>4/10/2013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B4449C-DFFE-4993-90D7-212AAFCF38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36629A-99BA-43CE-910B-DE79E020FC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66157C-4016-434D-8329-A6BA8E355C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326" y="919488"/>
            <a:ext cx="8291349" cy="523220"/>
          </a:xfrm>
        </p:spPr>
        <p:txBody>
          <a:bodyPr wrap="none">
            <a:spAutoFit/>
          </a:bodyPr>
          <a:lstStyle>
            <a:lvl1pPr>
              <a:defRPr sz="2800">
                <a:latin typeface="BlairMdITC TT-Medium"/>
                <a:cs typeface="BlairMdITC TT-Medium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717675" y="6276451"/>
            <a:ext cx="426324" cy="293064"/>
          </a:xfrm>
          <a:prstGeom prst="rect">
            <a:avLst/>
          </a:prstGeom>
        </p:spPr>
        <p:txBody>
          <a:bodyPr vert="horz" wrap="none"/>
          <a:lstStyle>
            <a:lvl1pPr>
              <a:buNone/>
              <a:defRPr sz="1600"/>
            </a:lvl1pPr>
            <a:lvl2pPr>
              <a:buNone/>
              <a:defRPr sz="500"/>
            </a:lvl2pPr>
            <a:lvl3pPr>
              <a:buNone/>
              <a:defRPr sz="400"/>
            </a:lvl3pPr>
            <a:lvl4pPr>
              <a:buNone/>
              <a:defRPr sz="300"/>
            </a:lvl4pPr>
            <a:lvl5pPr>
              <a:buNone/>
              <a:defRPr sz="3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326" y="919489"/>
            <a:ext cx="8291349" cy="523220"/>
          </a:xfrm>
        </p:spPr>
        <p:txBody>
          <a:bodyPr wrap="none">
            <a:spAutoFit/>
          </a:bodyPr>
          <a:lstStyle>
            <a:lvl1pPr>
              <a:defRPr sz="2800">
                <a:latin typeface="BlairMdITC TT-Medium"/>
                <a:cs typeface="BlairMdITC TT-Medium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717675" y="6276451"/>
            <a:ext cx="426324" cy="293064"/>
          </a:xfrm>
          <a:prstGeom prst="rect">
            <a:avLst/>
          </a:prstGeom>
        </p:spPr>
        <p:txBody>
          <a:bodyPr vert="horz" wrap="none"/>
          <a:lstStyle>
            <a:lvl1pPr>
              <a:buNone/>
              <a:defRPr sz="1600"/>
            </a:lvl1pPr>
            <a:lvl2pPr>
              <a:buNone/>
              <a:defRPr sz="500"/>
            </a:lvl2pPr>
            <a:lvl3pPr>
              <a:buNone/>
              <a:defRPr sz="400"/>
            </a:lvl3pPr>
            <a:lvl4pPr>
              <a:buNone/>
              <a:defRPr sz="300"/>
            </a:lvl4pPr>
            <a:lvl5pPr>
              <a:buNone/>
              <a:defRPr sz="3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64368"/>
            <a:ext cx="8229600" cy="523220"/>
          </a:xfrm>
        </p:spPr>
        <p:txBody>
          <a:bodyPr>
            <a:spAutoFit/>
          </a:bodyPr>
          <a:lstStyle>
            <a:lvl1pPr>
              <a:defRPr sz="2800">
                <a:latin typeface="BlairMdITC TT-Medium"/>
                <a:cs typeface="BlairMdITC TT-Medium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4877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8853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4877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8853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717675" y="6276451"/>
            <a:ext cx="426324" cy="293064"/>
          </a:xfrm>
          <a:prstGeom prst="rect">
            <a:avLst/>
          </a:prstGeom>
        </p:spPr>
        <p:txBody>
          <a:bodyPr vert="horz" wrap="none"/>
          <a:lstStyle>
            <a:lvl1pPr>
              <a:buNone/>
              <a:defRPr sz="1600"/>
            </a:lvl1pPr>
            <a:lvl2pPr>
              <a:buNone/>
              <a:defRPr sz="500"/>
            </a:lvl2pPr>
            <a:lvl3pPr>
              <a:buNone/>
              <a:defRPr sz="400"/>
            </a:lvl3pPr>
            <a:lvl4pPr>
              <a:buNone/>
              <a:defRPr sz="300"/>
            </a:lvl4pPr>
            <a:lvl5pPr>
              <a:buNone/>
              <a:defRPr sz="3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58356"/>
            <a:ext cx="7772400" cy="954107"/>
          </a:xfrm>
        </p:spPr>
        <p:txBody>
          <a:bodyPr>
            <a:spAutoFit/>
          </a:bodyPr>
          <a:lstStyle>
            <a:lvl1pPr>
              <a:defRPr sz="2800">
                <a:latin typeface="BlairMdITC TT-Medium"/>
                <a:cs typeface="BlairMdITC TT-Medium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717675" y="6276451"/>
            <a:ext cx="426324" cy="293064"/>
          </a:xfrm>
          <a:prstGeom prst="rect">
            <a:avLst/>
          </a:prstGeom>
        </p:spPr>
        <p:txBody>
          <a:bodyPr vert="horz" wrap="none"/>
          <a:lstStyle>
            <a:lvl1pPr>
              <a:buNone/>
              <a:defRPr sz="1600"/>
            </a:lvl1pPr>
            <a:lvl2pPr>
              <a:buNone/>
              <a:defRPr sz="500"/>
            </a:lvl2pPr>
            <a:lvl3pPr>
              <a:buNone/>
              <a:defRPr sz="400"/>
            </a:lvl3pPr>
            <a:lvl4pPr>
              <a:buNone/>
              <a:defRPr sz="300"/>
            </a:lvl4pPr>
            <a:lvl5pPr>
              <a:buNone/>
              <a:defRPr sz="3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717675" y="6276451"/>
            <a:ext cx="426324" cy="293064"/>
          </a:xfrm>
          <a:prstGeom prst="rect">
            <a:avLst/>
          </a:prstGeom>
        </p:spPr>
        <p:txBody>
          <a:bodyPr vert="horz" wrap="none"/>
          <a:lstStyle>
            <a:lvl1pPr>
              <a:buNone/>
              <a:defRPr sz="1600"/>
            </a:lvl1pPr>
            <a:lvl2pPr>
              <a:buNone/>
              <a:defRPr sz="500"/>
            </a:lvl2pPr>
            <a:lvl3pPr>
              <a:buNone/>
              <a:defRPr sz="400"/>
            </a:lvl3pPr>
            <a:lvl4pPr>
              <a:buNone/>
              <a:defRPr sz="300"/>
            </a:lvl4pPr>
            <a:lvl5pPr>
              <a:buNone/>
              <a:defRPr sz="3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027" name="Picture 7" descr="Pres2.jpg"/>
          <p:cNvPicPr>
            <a:picLocks noChangeAspect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380999" y="6561138"/>
            <a:ext cx="282377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457200"/>
            <a:r>
              <a:rPr lang="en-US" sz="1300" dirty="0">
                <a:solidFill>
                  <a:srgbClr val="FFFFFF"/>
                </a:solidFill>
                <a:latin typeface="Times 10 Roman" charset="0"/>
              </a:rPr>
              <a:t>B. (</a:t>
            </a:r>
            <a:r>
              <a:rPr lang="en-US" sz="1300" dirty="0" err="1">
                <a:solidFill>
                  <a:srgbClr val="FFFFFF"/>
                </a:solidFill>
                <a:latin typeface="Times 10 Roman" charset="0"/>
              </a:rPr>
              <a:t>Prabha</a:t>
            </a:r>
            <a:r>
              <a:rPr lang="en-US" sz="1300" dirty="0">
                <a:solidFill>
                  <a:srgbClr val="FFFFFF"/>
                </a:solidFill>
                <a:latin typeface="Times 10 Roman" charset="0"/>
              </a:rPr>
              <a:t>) </a:t>
            </a:r>
            <a:r>
              <a:rPr lang="en-US" sz="1300" dirty="0" err="1">
                <a:solidFill>
                  <a:srgbClr val="FFFFFF"/>
                </a:solidFill>
                <a:latin typeface="Times 10 Roman" charset="0"/>
              </a:rPr>
              <a:t>Prabhakaran</a:t>
            </a:r>
            <a:endParaRPr lang="en-US" sz="1300" dirty="0">
              <a:solidFill>
                <a:srgbClr val="FFFFFF"/>
              </a:solidFill>
              <a:latin typeface="Times 10 Roman" charset="0"/>
            </a:endParaRPr>
          </a:p>
        </p:txBody>
      </p:sp>
      <p:sp>
        <p:nvSpPr>
          <p:cNvPr id="10" name="Rectangle 6"/>
          <p:cNvSpPr txBox="1">
            <a:spLocks noChangeArrowheads="1"/>
          </p:cNvSpPr>
          <p:nvPr/>
        </p:nvSpPr>
        <p:spPr bwMode="auto">
          <a:xfrm>
            <a:off x="6278989" y="6561138"/>
            <a:ext cx="248401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defTabSz="457200"/>
            <a:r>
              <a:rPr lang="en-US" sz="1300" dirty="0">
                <a:solidFill>
                  <a:srgbClr val="FFFFFF"/>
                </a:solidFill>
                <a:latin typeface="Times 10 Roman" charset="0"/>
              </a:rPr>
              <a:t>multimedia.utdallas.edu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9.jpeg"/><Relationship Id="rId4" Type="http://schemas.openxmlformats.org/officeDocument/2006/relationships/image" Target="../media/image218.jpe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image" Target="../media/image219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3.jpeg"/><Relationship Id="rId5" Type="http://schemas.openxmlformats.org/officeDocument/2006/relationships/image" Target="../media/image222.jpeg"/><Relationship Id="rId4" Type="http://schemas.openxmlformats.org/officeDocument/2006/relationships/image" Target="../media/image221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jpeg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jpeg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7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jpeg"/><Relationship Id="rId13" Type="http://schemas.openxmlformats.org/officeDocument/2006/relationships/image" Target="../media/image48.jpeg"/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12" Type="http://schemas.openxmlformats.org/officeDocument/2006/relationships/image" Target="../media/image237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1.png"/><Relationship Id="rId11" Type="http://schemas.openxmlformats.org/officeDocument/2006/relationships/image" Target="../media/image236.png"/><Relationship Id="rId5" Type="http://schemas.openxmlformats.org/officeDocument/2006/relationships/image" Target="../media/image230.png"/><Relationship Id="rId10" Type="http://schemas.openxmlformats.org/officeDocument/2006/relationships/image" Target="../media/image235.jpeg"/><Relationship Id="rId4" Type="http://schemas.openxmlformats.org/officeDocument/2006/relationships/image" Target="../media/image229.jpeg"/><Relationship Id="rId9" Type="http://schemas.openxmlformats.org/officeDocument/2006/relationships/image" Target="../media/image23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oleObject" Target="../embeddings/oleObject4.bin"/><Relationship Id="rId4" Type="http://schemas.openxmlformats.org/officeDocument/2006/relationships/oleObject" Target="../embeddings/oleObject3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notesSlide" Target="../notesSlides/notesSlide29.xml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2.png"/><Relationship Id="rId5" Type="http://schemas.openxmlformats.org/officeDocument/2006/relationships/oleObject" Target="../embeddings/oleObject7.bin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6.bin"/><Relationship Id="rId9" Type="http://schemas.openxmlformats.org/officeDocument/2006/relationships/image" Target="../media/image3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notesSlide" Target="../notesSlides/notesSlide33.xml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5.jpeg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47.png"/><Relationship Id="rId4" Type="http://schemas.openxmlformats.org/officeDocument/2006/relationships/image" Target="../media/image44.jpeg"/><Relationship Id="rId9" Type="http://schemas.openxmlformats.org/officeDocument/2006/relationships/oleObject" Target="../embeddings/oleObject13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7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7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9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1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3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7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9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1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5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9.jpeg"/><Relationship Id="rId4" Type="http://schemas.openxmlformats.org/officeDocument/2006/relationships/image" Target="../media/image87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e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jpeg"/><Relationship Id="rId5" Type="http://schemas.openxmlformats.org/officeDocument/2006/relationships/image" Target="../media/image90.png"/><Relationship Id="rId4" Type="http://schemas.openxmlformats.org/officeDocument/2006/relationships/image" Target="../media/image89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3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2.png"/><Relationship Id="rId5" Type="http://schemas.openxmlformats.org/officeDocument/2006/relationships/image" Target="../media/image91.jpeg"/><Relationship Id="rId4" Type="http://schemas.openxmlformats.org/officeDocument/2006/relationships/image" Target="../media/image9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14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notesSlide" Target="../notesSlides/notesSlide58.xml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7.bin"/><Relationship Id="rId5" Type="http://schemas.openxmlformats.org/officeDocument/2006/relationships/oleObject" Target="../embeddings/oleObject16.bin"/><Relationship Id="rId4" Type="http://schemas.openxmlformats.org/officeDocument/2006/relationships/oleObject" Target="../embeddings/oleObject15.bin"/><Relationship Id="rId9" Type="http://schemas.openxmlformats.org/officeDocument/2006/relationships/oleObject" Target="../embeddings/oleObject20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3.png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" Type="http://schemas.openxmlformats.org/officeDocument/2006/relationships/tags" Target="../tags/tag2.xml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notesSlide" Target="../notesSlides/notesSlide60.xml"/><Relationship Id="rId5" Type="http://schemas.openxmlformats.org/officeDocument/2006/relationships/tags" Target="../tags/tag5.xml"/><Relationship Id="rId15" Type="http://schemas.openxmlformats.org/officeDocument/2006/relationships/image" Target="../media/image107.png"/><Relationship Id="rId10" Type="http://schemas.openxmlformats.org/officeDocument/2006/relationships/slideLayout" Target="../slideLayouts/slideLayout12.xml"/><Relationship Id="rId19" Type="http://schemas.openxmlformats.org/officeDocument/2006/relationships/image" Target="../media/image111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10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tags" Target="../tags/tag12.xml"/><Relationship Id="rId7" Type="http://schemas.openxmlformats.org/officeDocument/2006/relationships/image" Target="../media/image110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11.png"/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tags" Target="../tags/tag15.xml"/><Relationship Id="rId7" Type="http://schemas.openxmlformats.org/officeDocument/2006/relationships/image" Target="../media/image114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notesSlide" Target="../notesSlides/notesSlide62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6.xml"/><Relationship Id="rId9" Type="http://schemas.openxmlformats.org/officeDocument/2006/relationships/image" Target="../media/image11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yisongyue.com/shaney/index.php" TargetMode="Externa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.xml"/><Relationship Id="rId4" Type="http://schemas.openxmlformats.org/officeDocument/2006/relationships/image" Target="../media/image11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berkeley.edu/~efros/research/synthesis.html" TargetMode="External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8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0" Type="http://schemas.openxmlformats.org/officeDocument/2006/relationships/image" Target="../media/image138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.png"/><Relationship Id="rId5" Type="http://schemas.openxmlformats.org/officeDocument/2006/relationships/image" Target="../media/image148.png"/><Relationship Id="rId4" Type="http://schemas.openxmlformats.org/officeDocument/2006/relationships/image" Target="../media/image10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6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10" Type="http://schemas.openxmlformats.org/officeDocument/2006/relationships/image" Target="../media/image179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3.bin"/><Relationship Id="rId5" Type="http://schemas.openxmlformats.org/officeDocument/2006/relationships/oleObject" Target="../embeddings/oleObject22.bin"/><Relationship Id="rId4" Type="http://schemas.openxmlformats.org/officeDocument/2006/relationships/oleObject" Target="../embeddings/oleObject21.bin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7" Type="http://schemas.openxmlformats.org/officeDocument/2006/relationships/oleObject" Target="../embeddings/oleObject2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notesSlide" Target="../notesSlides/notesSlide88.xml"/><Relationship Id="rId7" Type="http://schemas.openxmlformats.org/officeDocument/2006/relationships/image" Target="../media/image204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03.png"/><Relationship Id="rId11" Type="http://schemas.openxmlformats.org/officeDocument/2006/relationships/oleObject" Target="../embeddings/oleObject29.bin"/><Relationship Id="rId5" Type="http://schemas.openxmlformats.org/officeDocument/2006/relationships/image" Target="../media/image202.png"/><Relationship Id="rId10" Type="http://schemas.openxmlformats.org/officeDocument/2006/relationships/oleObject" Target="../embeddings/oleObject28.bin"/><Relationship Id="rId4" Type="http://schemas.openxmlformats.org/officeDocument/2006/relationships/oleObject" Target="../embeddings/oleObject27.bin"/><Relationship Id="rId9" Type="http://schemas.openxmlformats.org/officeDocument/2006/relationships/image" Target="../media/image20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7" Type="http://schemas.openxmlformats.org/officeDocument/2006/relationships/oleObject" Target="../embeddings/oleObject3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2.bin"/><Relationship Id="rId5" Type="http://schemas.openxmlformats.org/officeDocument/2006/relationships/oleObject" Target="../embeddings/oleObject31.bin"/><Relationship Id="rId4" Type="http://schemas.openxmlformats.org/officeDocument/2006/relationships/oleObject" Target="../embeddings/oleObject30.bin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5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3" Type="http://schemas.openxmlformats.org/officeDocument/2006/relationships/notesSlide" Target="../notesSlides/notesSlide91.xml"/><Relationship Id="rId7" Type="http://schemas.openxmlformats.org/officeDocument/2006/relationships/oleObject" Target="../embeddings/oleObject3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36.bin"/><Relationship Id="rId5" Type="http://schemas.openxmlformats.org/officeDocument/2006/relationships/oleObject" Target="../embeddings/oleObject35.bin"/><Relationship Id="rId4" Type="http://schemas.openxmlformats.org/officeDocument/2006/relationships/oleObject" Target="../embeddings/oleObject34.bin"/><Relationship Id="rId9" Type="http://schemas.openxmlformats.org/officeDocument/2006/relationships/oleObject" Target="../embeddings/oleObject3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05841"/>
            <a:ext cx="7772400" cy="1470025"/>
          </a:xfrm>
        </p:spPr>
        <p:txBody>
          <a:bodyPr/>
          <a:lstStyle/>
          <a:p>
            <a:r>
              <a:rPr lang="en-US" i="1" dirty="0" smtClean="0"/>
              <a:t> </a:t>
            </a:r>
            <a:r>
              <a:rPr lang="en-US" sz="3600" b="1" i="1" dirty="0" smtClean="0"/>
              <a:t>Texture</a:t>
            </a:r>
            <a:endParaRPr lang="en-US" sz="3600" b="1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 smtClean="0"/>
              <a:t>Slides </a:t>
            </a:r>
            <a:r>
              <a:rPr lang="en-US" sz="2000" dirty="0" smtClean="0"/>
              <a:t>Acknowledgements</a:t>
            </a:r>
          </a:p>
          <a:p>
            <a:r>
              <a:rPr lang="en-US" sz="2000" kern="1200" dirty="0" smtClean="0">
                <a:solidFill>
                  <a:srgbClr val="000000"/>
                </a:solidFill>
                <a:latin typeface="Arial" pitchFamily="34" charset="0"/>
                <a:cs typeface="Arial"/>
              </a:rPr>
              <a:t>Steve Seitz</a:t>
            </a:r>
            <a:endParaRPr lang="en-US" sz="2000" dirty="0" smtClean="0"/>
          </a:p>
          <a:p>
            <a:r>
              <a:rPr lang="en-US" sz="2000" dirty="0" smtClean="0"/>
              <a:t>Kirsten </a:t>
            </a:r>
            <a:r>
              <a:rPr lang="en-US" sz="2000" dirty="0" err="1" smtClean="0"/>
              <a:t>Grauman</a:t>
            </a:r>
            <a:r>
              <a:rPr lang="en-US" sz="2000" dirty="0" smtClean="0"/>
              <a:t>, </a:t>
            </a:r>
            <a:r>
              <a:rPr lang="en-US" sz="2000" dirty="0" err="1" smtClean="0"/>
              <a:t>Vassilis</a:t>
            </a:r>
            <a:r>
              <a:rPr lang="en-US" sz="2000" dirty="0" smtClean="0"/>
              <a:t> </a:t>
            </a:r>
            <a:r>
              <a:rPr lang="en-US" sz="2000" dirty="0" err="1" smtClean="0"/>
              <a:t>Athitsos</a:t>
            </a:r>
            <a:endParaRPr lang="en-US" sz="2000" dirty="0" smtClean="0"/>
          </a:p>
          <a:p>
            <a:r>
              <a:rPr lang="en-US" sz="2000" dirty="0" smtClean="0"/>
              <a:t>Other Vision Researchers</a:t>
            </a:r>
          </a:p>
          <a:p>
            <a:r>
              <a:rPr lang="en-US" sz="2000" dirty="0" err="1" smtClean="0"/>
              <a:t>Ebook</a:t>
            </a:r>
            <a:r>
              <a:rPr lang="en-US" sz="2000" dirty="0" smtClean="0"/>
              <a:t>: R. </a:t>
            </a:r>
            <a:r>
              <a:rPr lang="en-US" sz="2000" dirty="0" err="1" smtClean="0"/>
              <a:t>Szeliski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017" name="Picture 2" descr="http://www.lemon-law-articles.com/images/lemon.jpg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304800" y="1006498"/>
            <a:ext cx="3148013" cy="3184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2018" name="Picture 4" descr="http://recipes.contentquake.com/files/2007/07/mango.jpg"/>
          <p:cNvPicPr>
            <a:picLocks noChangeAspect="1" noChangeArrowheads="1"/>
          </p:cNvPicPr>
          <p:nvPr/>
        </p:nvPicPr>
        <p:blipFill>
          <a:blip r:embed="rId4" cstate="print">
            <a:lum bright="10000"/>
            <a:grayscl/>
          </a:blip>
          <a:srcRect/>
          <a:stretch>
            <a:fillRect/>
          </a:stretch>
        </p:blipFill>
        <p:spPr bwMode="auto">
          <a:xfrm>
            <a:off x="5029200" y="1111102"/>
            <a:ext cx="3124200" cy="2470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2019" name="Picture 6" descr="http://www.swan.ac.uk/compsci/research/graphics/vg/compvis/images/golfBall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2000" y="4267200"/>
            <a:ext cx="2286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3592" name="Picture 8" descr="http://pro.corbis.com/images/CB030812.jpg?size=572&amp;uid=%7B6E11180E-350C-42A8-8420-DBAAD0AA61B6%7D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029200" y="3657600"/>
            <a:ext cx="3048000" cy="2743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2" name="Picture 4" descr="temp1-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57574" y="3475067"/>
            <a:ext cx="3136900" cy="210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2824" name="Text Box 8"/>
          <p:cNvSpPr txBox="1">
            <a:spLocks noChangeArrowheads="1"/>
          </p:cNvSpPr>
          <p:nvPr/>
        </p:nvSpPr>
        <p:spPr bwMode="auto">
          <a:xfrm>
            <a:off x="3873546" y="1547850"/>
            <a:ext cx="704850" cy="118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200" b="1" kern="12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+</a:t>
            </a:r>
            <a:endParaRPr lang="en-US" sz="6000" b="1" kern="12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62825" name="Rectangle 9"/>
          <p:cNvSpPr>
            <a:spLocks noChangeArrowheads="1"/>
          </p:cNvSpPr>
          <p:nvPr/>
        </p:nvSpPr>
        <p:spPr bwMode="auto">
          <a:xfrm>
            <a:off x="7226346" y="1547850"/>
            <a:ext cx="704850" cy="118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200" b="1" kern="12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=</a:t>
            </a:r>
          </a:p>
        </p:txBody>
      </p:sp>
      <p:pic>
        <p:nvPicPr>
          <p:cNvPr id="58378" name="Picture 10" descr="newpotato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30346" y="1220825"/>
            <a:ext cx="2822575" cy="189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9" name="Picture 11" descr="neworange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35546" y="1087475"/>
            <a:ext cx="2560638" cy="218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7104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ChangeArrowheads="1"/>
          </p:cNvSpPr>
          <p:nvPr/>
        </p:nvSpPr>
        <p:spPr bwMode="auto">
          <a:xfrm>
            <a:off x="5562600" y="1325563"/>
            <a:ext cx="704850" cy="1189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200" b="1" kern="12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=</a:t>
            </a:r>
          </a:p>
        </p:txBody>
      </p:sp>
      <p:sp>
        <p:nvSpPr>
          <p:cNvPr id="164867" name="Text Box 3"/>
          <p:cNvSpPr txBox="1">
            <a:spLocks noChangeArrowheads="1"/>
          </p:cNvSpPr>
          <p:nvPr/>
        </p:nvSpPr>
        <p:spPr bwMode="auto">
          <a:xfrm>
            <a:off x="2952750" y="1295400"/>
            <a:ext cx="704850" cy="118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200" b="1" kern="12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+</a:t>
            </a:r>
            <a:endParaRPr lang="en-US" sz="6000" b="1" kern="12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59396" name="Picture 4" descr="orange-pear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96000" y="1066800"/>
            <a:ext cx="2982913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7" name="Picture 5" descr="pear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5088" y="1066800"/>
            <a:ext cx="2982912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8" name="Picture 6" descr="oPaolina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54600" y="3429000"/>
            <a:ext cx="32512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9" name="Picture 7" descr="Paolina_black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38200" y="3409950"/>
            <a:ext cx="32512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400" name="Picture 8" descr="neworange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82963" y="903288"/>
            <a:ext cx="2560637" cy="2182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8944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57400" y="-83288"/>
            <a:ext cx="6400800" cy="1143000"/>
          </a:xfrm>
        </p:spPr>
        <p:txBody>
          <a:bodyPr/>
          <a:lstStyle/>
          <a:p>
            <a:r>
              <a:rPr lang="en-US" sz="3200" dirty="0" smtClean="0"/>
              <a:t>(Manual) texture synthesis in the media</a:t>
            </a:r>
            <a:endParaRPr lang="en-US" sz="3200" dirty="0"/>
          </a:p>
        </p:txBody>
      </p:sp>
      <p:pic>
        <p:nvPicPr>
          <p:cNvPr id="5" name="Picture 4" descr="georgebush1+2.jpg"/>
          <p:cNvPicPr>
            <a:picLocks noChangeAspect="1"/>
          </p:cNvPicPr>
          <p:nvPr/>
        </p:nvPicPr>
        <p:blipFill>
          <a:blip r:embed="rId2" cstate="print"/>
          <a:srcRect l="50000"/>
          <a:stretch>
            <a:fillRect/>
          </a:stretch>
        </p:blipFill>
        <p:spPr>
          <a:xfrm>
            <a:off x="4572000" y="1720645"/>
            <a:ext cx="4572000" cy="3416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eorgebush1+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720645"/>
            <a:ext cx="9144000" cy="3416710"/>
          </a:xfrm>
          <a:prstGeom prst="rect">
            <a:avLst/>
          </a:prstGeom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2209800" y="-76200"/>
            <a:ext cx="6400800" cy="1143000"/>
          </a:xfrm>
          <a:prstGeom prst="rect">
            <a:avLst/>
          </a:prstGeom>
        </p:spPr>
        <p:txBody>
          <a:bodyPr/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(Manual) texture synthesis in the media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hatever-me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0" y="1098550"/>
            <a:ext cx="7620000" cy="4660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52600" y="6172200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http://www.dailykos.com/story/2004/10/27/22442/878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sz="1800" dirty="0" smtClean="0"/>
              <a:t>A. </a:t>
            </a:r>
            <a:r>
              <a:rPr lang="en-US" sz="1800" dirty="0" err="1" smtClean="0"/>
              <a:t>Zalesny</a:t>
            </a:r>
            <a:r>
              <a:rPr lang="en-US" sz="1800" dirty="0" smtClean="0"/>
              <a:t> et al., Realistic Textures for Virtual </a:t>
            </a:r>
            <a:r>
              <a:rPr lang="en-US" sz="1800" dirty="0" err="1" smtClean="0"/>
              <a:t>Anastylosis</a:t>
            </a:r>
            <a:endParaRPr lang="en-US" sz="1800" dirty="0"/>
          </a:p>
        </p:txBody>
      </p:sp>
      <p:pic>
        <p:nvPicPr>
          <p:cNvPr id="533506" name="Picture 2"/>
          <p:cNvPicPr>
            <a:picLocks noChangeAspect="1" noChangeArrowheads="1"/>
          </p:cNvPicPr>
          <p:nvPr/>
        </p:nvPicPr>
        <p:blipFill>
          <a:blip r:embed="rId3" cstate="print"/>
          <a:srcRect l="14063" t="28032" r="38281" b="8356"/>
          <a:stretch>
            <a:fillRect/>
          </a:stretch>
        </p:blipFill>
        <p:spPr bwMode="auto">
          <a:xfrm>
            <a:off x="81365" y="1219200"/>
            <a:ext cx="4490634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3507" name="Picture 3"/>
          <p:cNvPicPr>
            <a:picLocks noChangeAspect="1" noChangeArrowheads="1"/>
          </p:cNvPicPr>
          <p:nvPr/>
        </p:nvPicPr>
        <p:blipFill>
          <a:blip r:embed="rId4" cstate="print"/>
          <a:srcRect l="42188" t="28436" r="12500" b="41375"/>
          <a:stretch>
            <a:fillRect/>
          </a:stretch>
        </p:blipFill>
        <p:spPr bwMode="auto">
          <a:xfrm>
            <a:off x="4648200" y="3276600"/>
            <a:ext cx="4114800" cy="1986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382722" y="76200"/>
            <a:ext cx="836147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Synthesizing textures when constructing </a:t>
            </a:r>
            <a:endParaRPr lang="en-US" sz="2400" kern="1200" dirty="0" smtClean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3d </a:t>
            </a:r>
            <a:r>
              <a:rPr lang="en-US" sz="2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models of archaeological sites</a:t>
            </a: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031" y="0"/>
            <a:ext cx="8229600" cy="1143000"/>
          </a:xfrm>
        </p:spPr>
        <p:txBody>
          <a:bodyPr/>
          <a:lstStyle/>
          <a:p>
            <a:r>
              <a:rPr lang="en-US" sz="4000" dirty="0" smtClean="0"/>
              <a:t>Summary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1246"/>
            <a:ext cx="8229600" cy="481491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 smtClean="0"/>
              <a:t>Texture is a useful property that is often indicative of materials, appearance cues</a:t>
            </a:r>
          </a:p>
          <a:p>
            <a:pPr>
              <a:spcAft>
                <a:spcPts val="600"/>
              </a:spcAft>
            </a:pPr>
            <a:r>
              <a:rPr lang="en-US" sz="2800" b="1" dirty="0" smtClean="0"/>
              <a:t>Texture</a:t>
            </a:r>
            <a:r>
              <a:rPr lang="en-US" sz="2800" dirty="0" smtClean="0"/>
              <a:t> </a:t>
            </a:r>
            <a:r>
              <a:rPr lang="en-US" sz="2800" b="1" dirty="0" smtClean="0"/>
              <a:t>representations</a:t>
            </a:r>
            <a:r>
              <a:rPr lang="en-US" sz="2800" dirty="0" smtClean="0"/>
              <a:t> attempt to summarize repeating patterns of local structure</a:t>
            </a:r>
          </a:p>
          <a:p>
            <a:pPr>
              <a:spcAft>
                <a:spcPts val="600"/>
              </a:spcAft>
            </a:pPr>
            <a:r>
              <a:rPr lang="en-US" sz="2800" b="1" dirty="0" smtClean="0"/>
              <a:t>Filter banks </a:t>
            </a:r>
            <a:r>
              <a:rPr lang="en-US" sz="2800" dirty="0" smtClean="0"/>
              <a:t>useful to measure redundant variety of structures in local neighborhood</a:t>
            </a:r>
          </a:p>
          <a:p>
            <a:pPr lvl="1">
              <a:spcAft>
                <a:spcPts val="600"/>
              </a:spcAft>
            </a:pPr>
            <a:r>
              <a:rPr lang="en-US" sz="2400" dirty="0" smtClean="0"/>
              <a:t>Feature spaces can be multi-dimensional</a:t>
            </a:r>
          </a:p>
          <a:p>
            <a:pPr>
              <a:spcAft>
                <a:spcPts val="600"/>
              </a:spcAft>
            </a:pPr>
            <a:r>
              <a:rPr lang="en-US" sz="2800" dirty="0" smtClean="0"/>
              <a:t>Neighborhood statistics can be exploited to “sample” or </a:t>
            </a:r>
            <a:r>
              <a:rPr lang="en-US" sz="2800" b="1" dirty="0" smtClean="0"/>
              <a:t>synthesize </a:t>
            </a:r>
            <a:r>
              <a:rPr lang="en-US" sz="2800" dirty="0" smtClean="0"/>
              <a:t>new texture regions</a:t>
            </a:r>
          </a:p>
          <a:p>
            <a:pPr lvl="1">
              <a:spcAft>
                <a:spcPts val="600"/>
              </a:spcAft>
            </a:pPr>
            <a:r>
              <a:rPr lang="en-US" sz="2400" dirty="0" smtClean="0"/>
              <a:t>Example-based technique </a:t>
            </a:r>
          </a:p>
          <a:p>
            <a:pPr>
              <a:spcAft>
                <a:spcPts val="600"/>
              </a:spcAft>
            </a:pP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324600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-152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features </a:t>
            </a:r>
            <a:r>
              <a:rPr lang="en-US" dirty="0" smtClean="0"/>
              <a:t>and filters</a:t>
            </a:r>
          </a:p>
        </p:txBody>
      </p:sp>
      <p:pic>
        <p:nvPicPr>
          <p:cNvPr id="47107" name="Picture 4" descr="edg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16688" y="2890869"/>
            <a:ext cx="1946275" cy="182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8" name="Picture 5" descr="len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96103" y="914400"/>
            <a:ext cx="1946275" cy="182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0" name="Picture 7" descr="fip18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8135" y="2282826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1" name="Picture 8" descr="fip18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8135" y="987426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2" name="Picture 9" descr="fip18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8135" y="3584576"/>
            <a:ext cx="1219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3" name="Picture 10" descr="texture-0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03575" y="3468719"/>
            <a:ext cx="2216150" cy="145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4" name="Picture 12" descr="stone_texture_for_tutorial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698875" y="3916394"/>
            <a:ext cx="2176463" cy="145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5" name="Picture 11" descr="honeycomb-texture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311650" y="4656169"/>
            <a:ext cx="2176463" cy="145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16" name="Text Box 13"/>
          <p:cNvSpPr txBox="1">
            <a:spLocks noChangeArrowheads="1"/>
          </p:cNvSpPr>
          <p:nvPr/>
        </p:nvSpPr>
        <p:spPr bwMode="auto">
          <a:xfrm>
            <a:off x="323850" y="5265738"/>
            <a:ext cx="3852863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Transforming and describing images; textures, colors, edges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11" cstate="print"/>
          <a:srcRect l="52249" t="68134" r="34583" b="11079"/>
          <a:stretch>
            <a:fillRect/>
          </a:stretch>
        </p:blipFill>
        <p:spPr bwMode="auto">
          <a:xfrm>
            <a:off x="3870347" y="950913"/>
            <a:ext cx="2344738" cy="226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 descr="rfcgw"/>
          <p:cNvPicPr>
            <a:picLocks noChangeAspect="1" noChangeArrowheads="1"/>
          </p:cNvPicPr>
          <p:nvPr/>
        </p:nvPicPr>
        <p:blipFill>
          <a:blip r:embed="rId12" cstate="print"/>
          <a:srcRect l="35599" t="25999" r="48155" b="34000"/>
          <a:stretch>
            <a:fillRect/>
          </a:stretch>
        </p:blipFill>
        <p:spPr bwMode="auto">
          <a:xfrm>
            <a:off x="2271681" y="950913"/>
            <a:ext cx="1277938" cy="236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filterbank.jpg"/>
          <p:cNvPicPr>
            <a:picLocks noChangeAspect="1"/>
          </p:cNvPicPr>
          <p:nvPr/>
        </p:nvPicPr>
        <p:blipFill>
          <a:blip r:embed="rId13" cstate="print"/>
          <a:srcRect l="9699" t="5540" r="7644" b="19122"/>
          <a:stretch>
            <a:fillRect/>
          </a:stretch>
        </p:blipFill>
        <p:spPr>
          <a:xfrm>
            <a:off x="6551108" y="4751988"/>
            <a:ext cx="2516692" cy="17462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065" name="Picture 4" descr="http://animals.nationalgeographic.com/staticfiles/NGS/Shared/StaticFiles/animals/images/primary/przewalskis-hors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3657600"/>
            <a:ext cx="3979333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4066" name="Picture 6" descr="http://animals.nationalgeographic.com/staticfiles/NGS/Shared/StaticFiles/animals/images/primary/cheetah-closeup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5400" y="1059991"/>
            <a:ext cx="3657600" cy="2521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4067" name="Picture 8" descr="http://www.indianwildlife.org/jungles%20of%20india/leopard22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" y="3688144"/>
            <a:ext cx="3905249" cy="2636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4068" name="Picture 10" descr="http://animals.nationalgeographic.com/staticfiles/NGS/Shared/StaticFiles/animals/images/primary/zebra-herd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3400" y="1020593"/>
            <a:ext cx="3714750" cy="2560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4069" name="TextBox 6"/>
          <p:cNvSpPr txBox="1">
            <a:spLocks noChangeArrowheads="1"/>
          </p:cNvSpPr>
          <p:nvPr/>
        </p:nvSpPr>
        <p:spPr bwMode="auto">
          <a:xfrm>
            <a:off x="0" y="6324600"/>
            <a:ext cx="6400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1200"/>
              <a:t>http://animals.nationalgeographic.com/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089" name="Picture 2"/>
          <p:cNvPicPr>
            <a:picLocks noChangeAspect="1" noChangeArrowheads="1"/>
          </p:cNvPicPr>
          <p:nvPr/>
        </p:nvPicPr>
        <p:blipFill>
          <a:blip r:embed="rId3" cstate="print"/>
          <a:srcRect l="32095" t="51357" r="32455" b="25497"/>
          <a:stretch>
            <a:fillRect/>
          </a:stretch>
        </p:blipFill>
        <p:spPr bwMode="auto">
          <a:xfrm>
            <a:off x="228600" y="3733800"/>
            <a:ext cx="56388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5090" name="Picture 2"/>
          <p:cNvPicPr>
            <a:picLocks noChangeAspect="1" noChangeArrowheads="1"/>
          </p:cNvPicPr>
          <p:nvPr/>
        </p:nvPicPr>
        <p:blipFill>
          <a:blip r:embed="rId3" cstate="print"/>
          <a:srcRect l="32095" t="24593" r="32455" b="52260"/>
          <a:stretch>
            <a:fillRect/>
          </a:stretch>
        </p:blipFill>
        <p:spPr bwMode="auto">
          <a:xfrm>
            <a:off x="228600" y="1143000"/>
            <a:ext cx="56388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5091" name="TextBox 6"/>
          <p:cNvSpPr txBox="1">
            <a:spLocks noChangeArrowheads="1"/>
          </p:cNvSpPr>
          <p:nvPr/>
        </p:nvSpPr>
        <p:spPr bwMode="auto">
          <a:xfrm>
            <a:off x="5943600" y="2286000"/>
            <a:ext cx="3124200" cy="224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800"/>
              <a:t>What kind of response will we get with an edge detector for these images?</a:t>
            </a:r>
          </a:p>
        </p:txBody>
      </p:sp>
      <p:sp>
        <p:nvSpPr>
          <p:cNvPr id="345092" name="TextBox 7"/>
          <p:cNvSpPr txBox="1">
            <a:spLocks noChangeArrowheads="1"/>
          </p:cNvSpPr>
          <p:nvPr/>
        </p:nvSpPr>
        <p:spPr bwMode="auto">
          <a:xfrm>
            <a:off x="0" y="6200775"/>
            <a:ext cx="3886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1200" dirty="0"/>
              <a:t>Images from </a:t>
            </a:r>
            <a:r>
              <a:rPr lang="en-US" sz="1200" dirty="0" err="1"/>
              <a:t>Malik</a:t>
            </a:r>
            <a:r>
              <a:rPr lang="en-US" sz="1200" dirty="0"/>
              <a:t> and </a:t>
            </a:r>
            <a:r>
              <a:rPr lang="en-US" sz="1200" dirty="0" err="1"/>
              <a:t>Perona</a:t>
            </a:r>
            <a:r>
              <a:rPr lang="en-US" sz="1200" dirty="0"/>
              <a:t>, 1990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139" name="Picture 2"/>
          <p:cNvPicPr>
            <a:picLocks noChangeAspect="1" noChangeArrowheads="1"/>
          </p:cNvPicPr>
          <p:nvPr/>
        </p:nvPicPr>
        <p:blipFill>
          <a:blip r:embed="rId3" cstate="print"/>
          <a:srcRect l="15640" t="15913" r="15640" b="13200"/>
          <a:stretch>
            <a:fillRect/>
          </a:stretch>
        </p:blipFill>
        <p:spPr bwMode="auto">
          <a:xfrm>
            <a:off x="1143000" y="1066800"/>
            <a:ext cx="7620000" cy="5149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7140" name="TextBox 4"/>
          <p:cNvSpPr txBox="1">
            <a:spLocks noChangeArrowheads="1"/>
          </p:cNvSpPr>
          <p:nvPr/>
        </p:nvSpPr>
        <p:spPr bwMode="auto">
          <a:xfrm>
            <a:off x="2667000" y="6096000"/>
            <a:ext cx="4648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800" dirty="0"/>
              <a:t>…and for this image?</a:t>
            </a:r>
          </a:p>
        </p:txBody>
      </p:sp>
      <p:sp>
        <p:nvSpPr>
          <p:cNvPr id="347141" name="TextBox 5"/>
          <p:cNvSpPr txBox="1">
            <a:spLocks noChangeArrowheads="1"/>
          </p:cNvSpPr>
          <p:nvPr/>
        </p:nvSpPr>
        <p:spPr bwMode="auto">
          <a:xfrm>
            <a:off x="0" y="6276975"/>
            <a:ext cx="2667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1200" dirty="0"/>
              <a:t>Image credit:  D. Forsyth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5" name="Title 1"/>
          <p:cNvSpPr>
            <a:spLocks noGrp="1"/>
          </p:cNvSpPr>
          <p:nvPr>
            <p:ph type="title"/>
          </p:nvPr>
        </p:nvSpPr>
        <p:spPr>
          <a:xfrm>
            <a:off x="1219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Why analyze texture?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sz="2800" dirty="0" smtClean="0"/>
              <a:t>Importance to perception:</a:t>
            </a:r>
          </a:p>
          <a:p>
            <a:r>
              <a:rPr lang="en-US" sz="2800" dirty="0" smtClean="0"/>
              <a:t>Often indicative of a material’s properties</a:t>
            </a:r>
          </a:p>
          <a:p>
            <a:r>
              <a:rPr lang="en-US" sz="2800" dirty="0" smtClean="0"/>
              <a:t>Can be important appearance cue, especially if shape is similar across objects</a:t>
            </a:r>
          </a:p>
          <a:p>
            <a:r>
              <a:rPr lang="en-US" sz="2800" dirty="0" smtClean="0"/>
              <a:t>Aim to distinguish between shape, boundaries, and texture</a:t>
            </a:r>
          </a:p>
          <a:p>
            <a:pPr>
              <a:buFontTx/>
              <a:buNone/>
            </a:pPr>
            <a:endParaRPr lang="en-US" sz="1200" dirty="0" smtClean="0"/>
          </a:p>
          <a:p>
            <a:pPr>
              <a:buFontTx/>
              <a:buNone/>
            </a:pPr>
            <a:r>
              <a:rPr lang="en-US" sz="2800" dirty="0" smtClean="0"/>
              <a:t>Technically: </a:t>
            </a:r>
          </a:p>
          <a:p>
            <a:r>
              <a:rPr lang="en-US" sz="2800" dirty="0" smtClean="0"/>
              <a:t>Representation-wise, we want a feature one step above “building blocks” of filters, edges.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09" name="Title 1"/>
          <p:cNvSpPr>
            <a:spLocks noGrp="1"/>
          </p:cNvSpPr>
          <p:nvPr>
            <p:ph type="title"/>
          </p:nvPr>
        </p:nvSpPr>
        <p:spPr>
          <a:xfrm>
            <a:off x="1371600" y="-152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Psychophysics of texture</a:t>
            </a:r>
          </a:p>
        </p:txBody>
      </p:sp>
      <p:sp>
        <p:nvSpPr>
          <p:cNvPr id="350210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686800" cy="1219200"/>
          </a:xfrm>
        </p:spPr>
        <p:txBody>
          <a:bodyPr/>
          <a:lstStyle/>
          <a:p>
            <a:pPr eaLnBrk="1" hangingPunct="1"/>
            <a:r>
              <a:rPr lang="en-US" sz="2800" smtClean="0"/>
              <a:t>Some textures distinguishable with </a:t>
            </a:r>
            <a:r>
              <a:rPr lang="en-US" sz="2800" i="1" smtClean="0"/>
              <a:t>preattentive</a:t>
            </a:r>
            <a:r>
              <a:rPr lang="en-US" sz="2800" smtClean="0"/>
              <a:t> perception– without scrutiny, eye movements [Julesz 1975]</a:t>
            </a:r>
          </a:p>
        </p:txBody>
      </p:sp>
      <p:sp>
        <p:nvSpPr>
          <p:cNvPr id="23558" name="TextBox 5"/>
          <p:cNvSpPr txBox="1">
            <a:spLocks noChangeArrowheads="1"/>
          </p:cNvSpPr>
          <p:nvPr/>
        </p:nvSpPr>
        <p:spPr bwMode="auto">
          <a:xfrm>
            <a:off x="2971800" y="3505200"/>
            <a:ext cx="5181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800"/>
              <a:t>Same or different?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l="56250" t="34187" r="16251" b="35641"/>
          <a:stretch>
            <a:fillRect/>
          </a:stretch>
        </p:blipFill>
        <p:spPr bwMode="auto">
          <a:xfrm>
            <a:off x="2514600" y="2057400"/>
            <a:ext cx="4003675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 cstate="print"/>
          <a:srcRect l="15417" t="44530" r="57916" b="26752"/>
          <a:stretch>
            <a:fillRect/>
          </a:stretch>
        </p:blipFill>
        <p:spPr bwMode="auto">
          <a:xfrm>
            <a:off x="2438400" y="2209800"/>
            <a:ext cx="383222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305" name="Picture 3"/>
          <p:cNvPicPr>
            <a:picLocks noChangeAspect="1" noChangeArrowheads="1"/>
          </p:cNvPicPr>
          <p:nvPr/>
        </p:nvPicPr>
        <p:blipFill>
          <a:blip r:embed="rId3" cstate="print"/>
          <a:srcRect l="15417" t="44530" r="57916" b="26752"/>
          <a:stretch>
            <a:fillRect/>
          </a:stretch>
        </p:blipFill>
        <p:spPr bwMode="auto">
          <a:xfrm>
            <a:off x="5006975" y="2209800"/>
            <a:ext cx="383222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4306" name="Picture 2"/>
          <p:cNvPicPr>
            <a:picLocks noChangeAspect="1" noChangeArrowheads="1"/>
          </p:cNvPicPr>
          <p:nvPr/>
        </p:nvPicPr>
        <p:blipFill>
          <a:blip r:embed="rId4" cstate="print"/>
          <a:srcRect l="56250" t="34187" r="16251" b="35641"/>
          <a:stretch>
            <a:fillRect/>
          </a:stretch>
        </p:blipFill>
        <p:spPr bwMode="auto">
          <a:xfrm>
            <a:off x="228600" y="2057400"/>
            <a:ext cx="4003675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29" name="Title 1"/>
          <p:cNvSpPr>
            <a:spLocks noGrp="1"/>
          </p:cNvSpPr>
          <p:nvPr>
            <p:ph type="title"/>
          </p:nvPr>
        </p:nvSpPr>
        <p:spPr>
          <a:xfrm>
            <a:off x="1569408" y="-165910"/>
            <a:ext cx="7772400" cy="1143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Capturing the local patterns with image measurements</a:t>
            </a:r>
          </a:p>
        </p:txBody>
      </p:sp>
      <p:sp>
        <p:nvSpPr>
          <p:cNvPr id="355330" name="Content Placeholder 2"/>
          <p:cNvSpPr>
            <a:spLocks noGrp="1"/>
          </p:cNvSpPr>
          <p:nvPr>
            <p:ph idx="1"/>
          </p:nvPr>
        </p:nvSpPr>
        <p:spPr>
          <a:xfrm>
            <a:off x="555552" y="1066800"/>
            <a:ext cx="8229600" cy="4525963"/>
          </a:xfrm>
        </p:spPr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355331" name="Picture 2"/>
          <p:cNvPicPr>
            <a:picLocks noChangeAspect="1" noChangeArrowheads="1"/>
          </p:cNvPicPr>
          <p:nvPr/>
        </p:nvPicPr>
        <p:blipFill>
          <a:blip r:embed="rId3" cstate="print"/>
          <a:srcRect l="31139" t="26762" r="14252" b="13200"/>
          <a:stretch>
            <a:fillRect/>
          </a:stretch>
        </p:blipFill>
        <p:spPr bwMode="auto">
          <a:xfrm>
            <a:off x="193602" y="1219200"/>
            <a:ext cx="6305550" cy="459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727752" y="990600"/>
            <a:ext cx="2514600" cy="569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800"/>
              <a:t>[Bergen &amp; Adelson,  </a:t>
            </a:r>
            <a:r>
              <a:rPr lang="en-US" sz="2800" i="1"/>
              <a:t>Nature</a:t>
            </a:r>
            <a:r>
              <a:rPr lang="en-US" sz="2800"/>
              <a:t> 1988]</a:t>
            </a:r>
          </a:p>
          <a:p>
            <a:pPr eaLnBrk="0" hangingPunct="0"/>
            <a:endParaRPr lang="en-US" sz="2800"/>
          </a:p>
          <a:p>
            <a:pPr eaLnBrk="0" hangingPunct="0"/>
            <a:r>
              <a:rPr lang="en-US" sz="2800"/>
              <a:t>Scale of patterns influences discriminability</a:t>
            </a:r>
          </a:p>
          <a:p>
            <a:pPr eaLnBrk="0" hangingPunct="0"/>
            <a:endParaRPr lang="en-US" sz="2800"/>
          </a:p>
          <a:p>
            <a:pPr eaLnBrk="0" hangingPunct="0"/>
            <a:r>
              <a:rPr lang="en-US" sz="2800"/>
              <a:t>Size-tuned linear filters</a:t>
            </a:r>
          </a:p>
          <a:p>
            <a:pPr eaLnBrk="0" hangingPunct="0"/>
            <a:endParaRPr lang="en-US" sz="2800"/>
          </a:p>
          <a:p>
            <a:pPr eaLnBrk="0" hangingPunct="0"/>
            <a:endParaRPr lang="en-US" sz="2800"/>
          </a:p>
        </p:txBody>
      </p:sp>
      <p:sp>
        <p:nvSpPr>
          <p:cNvPr id="21512" name="Rectangle 8"/>
          <p:cNvSpPr>
            <a:spLocks noChangeArrowheads="1"/>
          </p:cNvSpPr>
          <p:nvPr/>
        </p:nvSpPr>
        <p:spPr bwMode="auto">
          <a:xfrm>
            <a:off x="98352" y="3276600"/>
            <a:ext cx="6553200" cy="304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itle 1"/>
          <p:cNvSpPr>
            <a:spLocks noGrp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Texture</a:t>
            </a:r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3" cstate="print"/>
          <a:srcRect l="21802" t="27486" r="22749" b="32732"/>
          <a:stretch>
            <a:fillRect/>
          </a:stretch>
        </p:blipFill>
        <p:spPr bwMode="auto">
          <a:xfrm>
            <a:off x="838200" y="1676400"/>
            <a:ext cx="7456488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019" name="TextBox 3"/>
          <p:cNvSpPr txBox="1">
            <a:spLocks noChangeArrowheads="1"/>
          </p:cNvSpPr>
          <p:nvPr/>
        </p:nvSpPr>
        <p:spPr bwMode="auto">
          <a:xfrm>
            <a:off x="2667000" y="5257800"/>
            <a:ext cx="5562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800"/>
              <a:t>What defines a texture?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7" name="Title 1"/>
          <p:cNvSpPr>
            <a:spLocks noGrp="1"/>
          </p:cNvSpPr>
          <p:nvPr>
            <p:ph type="title"/>
          </p:nvPr>
        </p:nvSpPr>
        <p:spPr>
          <a:xfrm>
            <a:off x="1371600" y="-152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Texture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90600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Textures are made up of repeated local patterns, so:</a:t>
            </a:r>
          </a:p>
          <a:p>
            <a:pPr lvl="1" eaLnBrk="1" hangingPunct="1"/>
            <a:r>
              <a:rPr lang="en-US" dirty="0" smtClean="0"/>
              <a:t>Find the patterns</a:t>
            </a:r>
          </a:p>
          <a:p>
            <a:pPr lvl="2" eaLnBrk="1" hangingPunct="1"/>
            <a:r>
              <a:rPr lang="en-US" dirty="0" smtClean="0"/>
              <a:t>Use filters that look like patterns (spots, bars, raw patches…)</a:t>
            </a:r>
          </a:p>
          <a:p>
            <a:pPr lvl="2" eaLnBrk="1" hangingPunct="1"/>
            <a:r>
              <a:rPr lang="en-US" dirty="0" smtClean="0"/>
              <a:t>Consider magnitude of response</a:t>
            </a:r>
          </a:p>
          <a:p>
            <a:pPr lvl="1" eaLnBrk="1" hangingPunct="1"/>
            <a:r>
              <a:rPr lang="en-US" dirty="0" smtClean="0"/>
              <a:t>Describe their statistics within each local window</a:t>
            </a:r>
          </a:p>
          <a:p>
            <a:pPr lvl="2" eaLnBrk="1" hangingPunct="1"/>
            <a:r>
              <a:rPr lang="en-US" dirty="0" smtClean="0"/>
              <a:t>Mean, standard deviation</a:t>
            </a:r>
          </a:p>
          <a:p>
            <a:pPr lvl="2" eaLnBrk="1" hangingPunct="1"/>
            <a:r>
              <a:rPr lang="en-US" dirty="0" smtClean="0"/>
              <a:t>Histogram</a:t>
            </a:r>
          </a:p>
          <a:p>
            <a:pPr lvl="2" eaLnBrk="1" hangingPunct="1"/>
            <a:r>
              <a:rPr lang="en-US" dirty="0" smtClean="0"/>
              <a:t>Histogram of “prototypical” feature occurrences</a:t>
            </a:r>
          </a:p>
          <a:p>
            <a:pPr lvl="2" eaLnBrk="1" hangingPunct="1"/>
            <a:endParaRPr lang="en-US" dirty="0" smtClean="0"/>
          </a:p>
          <a:p>
            <a:pPr eaLnBrk="1" hangingPunct="1">
              <a:buFontTx/>
              <a:buNone/>
            </a:pPr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6248400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5" name="Title 1"/>
          <p:cNvSpPr>
            <a:spLocks noGrp="1"/>
          </p:cNvSpPr>
          <p:nvPr>
            <p:ph type="title"/>
          </p:nvPr>
        </p:nvSpPr>
        <p:spPr>
          <a:xfrm>
            <a:off x="609600" y="-228600"/>
            <a:ext cx="9144000" cy="1143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Texture representation: example</a:t>
            </a:r>
          </a:p>
        </p:txBody>
      </p:sp>
      <p:pic>
        <p:nvPicPr>
          <p:cNvPr id="359426" name="Picture 3"/>
          <p:cNvPicPr>
            <a:picLocks noChangeAspect="1" noChangeArrowheads="1"/>
          </p:cNvPicPr>
          <p:nvPr/>
        </p:nvPicPr>
        <p:blipFill>
          <a:blip r:embed="rId3" cstate="print"/>
          <a:srcRect l="25868" t="39955" r="62596" b="37051"/>
          <a:stretch>
            <a:fillRect/>
          </a:stretch>
        </p:blipFill>
        <p:spPr bwMode="auto">
          <a:xfrm>
            <a:off x="121836" y="1608138"/>
            <a:ext cx="23812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>
            <a:lum contrast="-20000"/>
          </a:blip>
          <a:srcRect l="37849" t="31285" r="50668" b="47906"/>
          <a:stretch>
            <a:fillRect/>
          </a:stretch>
        </p:blipFill>
        <p:spPr bwMode="auto">
          <a:xfrm>
            <a:off x="3352800" y="990600"/>
            <a:ext cx="2064936" cy="2477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9428" name="TextBox 16"/>
          <p:cNvSpPr txBox="1">
            <a:spLocks noChangeArrowheads="1"/>
          </p:cNvSpPr>
          <p:nvPr/>
        </p:nvSpPr>
        <p:spPr bwMode="auto">
          <a:xfrm>
            <a:off x="93261" y="4735513"/>
            <a:ext cx="25638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 dirty="0"/>
              <a:t>original image</a:t>
            </a:r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39599" y="2119313"/>
            <a:ext cx="474662" cy="47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39599" y="3908425"/>
            <a:ext cx="474662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flipV="1">
            <a:off x="2503086" y="2192338"/>
            <a:ext cx="803275" cy="9874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4" name="Straight Arrow Connector 23"/>
          <p:cNvCxnSpPr>
            <a:cxnSpLocks noChangeShapeType="1"/>
          </p:cNvCxnSpPr>
          <p:nvPr/>
        </p:nvCxnSpPr>
        <p:spPr bwMode="auto">
          <a:xfrm>
            <a:off x="2503086" y="3179763"/>
            <a:ext cx="803275" cy="12763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3306361" y="5993558"/>
            <a:ext cx="2563813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 dirty="0"/>
              <a:t>derivative filter responses, squared</a:t>
            </a:r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3" cstate="print">
            <a:lum contrast="-20000"/>
          </a:blip>
          <a:srcRect l="37849" t="51515" r="50668" b="28004"/>
          <a:stretch>
            <a:fillRect/>
          </a:stretch>
        </p:blipFill>
        <p:spPr bwMode="auto">
          <a:xfrm>
            <a:off x="3379386" y="3470275"/>
            <a:ext cx="2107014" cy="248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3525436" y="1082675"/>
            <a:ext cx="292100" cy="36512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3525436" y="3579813"/>
            <a:ext cx="292100" cy="36512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6477000" y="5562600"/>
            <a:ext cx="256381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 dirty="0"/>
              <a:t>statistics to summarize patterns in small windows 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5971774" y="1754188"/>
          <a:ext cx="3030579" cy="2929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193"/>
                <a:gridCol w="1010193"/>
                <a:gridCol w="1010193"/>
              </a:tblGrid>
              <a:tr h="8694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u="sng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 smtClean="0">
                          <a:solidFill>
                            <a:schemeClr val="tx1"/>
                          </a:solidFill>
                        </a:rPr>
                        <a:t>dx</a:t>
                      </a: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 smtClean="0">
                          <a:solidFill>
                            <a:schemeClr val="tx1"/>
                          </a:solidFill>
                        </a:rPr>
                        <a:t>dy</a:t>
                      </a: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 smtClean="0"/>
                        <a:t>Win.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#1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   10</a:t>
                      </a:r>
                      <a:endParaRPr lang="en-US" dirty="0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4" name="TextBox 33"/>
          <p:cNvSpPr txBox="1">
            <a:spLocks noChangeArrowheads="1"/>
          </p:cNvSpPr>
          <p:nvPr/>
        </p:nvSpPr>
        <p:spPr bwMode="auto">
          <a:xfrm rot="5400000">
            <a:off x="6808387" y="5219700"/>
            <a:ext cx="1643062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3000" b="1"/>
              <a:t>…</a:t>
            </a: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5935261" y="1717675"/>
            <a:ext cx="3067050" cy="2994025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cxnSp>
        <p:nvCxnSpPr>
          <p:cNvPr id="37" name="Straight Connector 36"/>
          <p:cNvCxnSpPr>
            <a:cxnSpLocks noChangeShapeType="1"/>
          </p:cNvCxnSpPr>
          <p:nvPr/>
        </p:nvCxnSpPr>
        <p:spPr bwMode="auto">
          <a:xfrm rot="5400000">
            <a:off x="5424086" y="3251200"/>
            <a:ext cx="3068638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8" name="Straight Connector 37"/>
          <p:cNvCxnSpPr>
            <a:cxnSpLocks noChangeShapeType="1"/>
          </p:cNvCxnSpPr>
          <p:nvPr/>
        </p:nvCxnSpPr>
        <p:spPr bwMode="auto">
          <a:xfrm rot="5400000">
            <a:off x="6482155" y="3250406"/>
            <a:ext cx="306705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21" name="TextBox 20"/>
          <p:cNvSpPr txBox="1"/>
          <p:nvPr/>
        </p:nvSpPr>
        <p:spPr>
          <a:xfrm>
            <a:off x="76200" y="6248400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 animBg="1"/>
      <p:bldP spid="28" grpId="0" animBg="1"/>
      <p:bldP spid="30" grpId="0"/>
      <p:bldP spid="34" grpId="0"/>
      <p:bldP spid="3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3" name="Title 1"/>
          <p:cNvSpPr>
            <a:spLocks noGrp="1"/>
          </p:cNvSpPr>
          <p:nvPr>
            <p:ph type="title"/>
          </p:nvPr>
        </p:nvSpPr>
        <p:spPr>
          <a:xfrm>
            <a:off x="838200" y="-152400"/>
            <a:ext cx="9144000" cy="1143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Texture representation: example</a:t>
            </a:r>
          </a:p>
        </p:txBody>
      </p:sp>
      <p:pic>
        <p:nvPicPr>
          <p:cNvPr id="361474" name="Picture 3"/>
          <p:cNvPicPr>
            <a:picLocks noChangeAspect="1" noChangeArrowheads="1"/>
          </p:cNvPicPr>
          <p:nvPr/>
        </p:nvPicPr>
        <p:blipFill>
          <a:blip r:embed="rId3" cstate="print"/>
          <a:srcRect l="25868" t="39955" r="62596" b="37051"/>
          <a:stretch>
            <a:fillRect/>
          </a:stretch>
        </p:blipFill>
        <p:spPr bwMode="auto">
          <a:xfrm>
            <a:off x="0" y="1785938"/>
            <a:ext cx="23812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1475" name="Picture 3"/>
          <p:cNvPicPr>
            <a:picLocks noChangeAspect="1" noChangeArrowheads="1"/>
          </p:cNvPicPr>
          <p:nvPr/>
        </p:nvPicPr>
        <p:blipFill>
          <a:blip r:embed="rId3" cstate="print">
            <a:lum contrast="-20000"/>
          </a:blip>
          <a:srcRect l="37849" t="31285" r="50668" b="47906"/>
          <a:stretch>
            <a:fillRect/>
          </a:stretch>
        </p:blipFill>
        <p:spPr bwMode="auto">
          <a:xfrm>
            <a:off x="3363382" y="990600"/>
            <a:ext cx="2084917" cy="250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1476" name="TextBox 16"/>
          <p:cNvSpPr txBox="1">
            <a:spLocks noChangeArrowheads="1"/>
          </p:cNvSpPr>
          <p:nvPr/>
        </p:nvSpPr>
        <p:spPr bwMode="auto">
          <a:xfrm>
            <a:off x="-28575" y="4887913"/>
            <a:ext cx="25638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 dirty="0"/>
              <a:t>original image</a:t>
            </a:r>
          </a:p>
        </p:txBody>
      </p:sp>
      <p:pic>
        <p:nvPicPr>
          <p:cNvPr id="3614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7763" y="2297113"/>
            <a:ext cx="474662" cy="47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147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17763" y="4086225"/>
            <a:ext cx="474662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61479" name="Straight Arrow Connector 21"/>
          <p:cNvCxnSpPr>
            <a:cxnSpLocks noChangeShapeType="1"/>
          </p:cNvCxnSpPr>
          <p:nvPr/>
        </p:nvCxnSpPr>
        <p:spPr bwMode="auto">
          <a:xfrm flipV="1">
            <a:off x="2381250" y="2370138"/>
            <a:ext cx="803275" cy="9874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61480" name="Straight Arrow Connector 23"/>
          <p:cNvCxnSpPr>
            <a:cxnSpLocks noChangeShapeType="1"/>
          </p:cNvCxnSpPr>
          <p:nvPr/>
        </p:nvCxnSpPr>
        <p:spPr bwMode="auto">
          <a:xfrm>
            <a:off x="2381250" y="3357563"/>
            <a:ext cx="803275" cy="12763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61481" name="TextBox 24"/>
          <p:cNvSpPr txBox="1">
            <a:spLocks noChangeArrowheads="1"/>
          </p:cNvSpPr>
          <p:nvPr/>
        </p:nvSpPr>
        <p:spPr bwMode="auto">
          <a:xfrm>
            <a:off x="3184525" y="5983288"/>
            <a:ext cx="2563813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/>
              <a:t>derivative filter responses, squared</a:t>
            </a:r>
          </a:p>
        </p:txBody>
      </p:sp>
      <p:pic>
        <p:nvPicPr>
          <p:cNvPr id="361482" name="Picture 3"/>
          <p:cNvPicPr>
            <a:picLocks noChangeAspect="1" noChangeArrowheads="1"/>
          </p:cNvPicPr>
          <p:nvPr/>
        </p:nvPicPr>
        <p:blipFill>
          <a:blip r:embed="rId3" cstate="print">
            <a:lum contrast="-20000"/>
          </a:blip>
          <a:srcRect l="37849" t="51515" r="50668" b="28004"/>
          <a:stretch>
            <a:fillRect/>
          </a:stretch>
        </p:blipFill>
        <p:spPr bwMode="auto">
          <a:xfrm>
            <a:off x="3429000" y="3621985"/>
            <a:ext cx="2019300" cy="2385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1483" name="Rectangle 26"/>
          <p:cNvSpPr>
            <a:spLocks noChangeArrowheads="1"/>
          </p:cNvSpPr>
          <p:nvPr/>
        </p:nvSpPr>
        <p:spPr bwMode="auto">
          <a:xfrm>
            <a:off x="3746500" y="1387475"/>
            <a:ext cx="292100" cy="36512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1484" name="Rectangle 27"/>
          <p:cNvSpPr>
            <a:spLocks noChangeArrowheads="1"/>
          </p:cNvSpPr>
          <p:nvPr/>
        </p:nvSpPr>
        <p:spPr bwMode="auto">
          <a:xfrm>
            <a:off x="3746500" y="3902075"/>
            <a:ext cx="292100" cy="36512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1485" name="TextBox 29"/>
          <p:cNvSpPr txBox="1">
            <a:spLocks noChangeArrowheads="1"/>
          </p:cNvSpPr>
          <p:nvPr/>
        </p:nvSpPr>
        <p:spPr bwMode="auto">
          <a:xfrm>
            <a:off x="6248400" y="5562600"/>
            <a:ext cx="256381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 dirty="0"/>
              <a:t>statistics to summarize patterns in small windows 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5849938" y="1931988"/>
          <a:ext cx="3030579" cy="2929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193"/>
                <a:gridCol w="1010193"/>
                <a:gridCol w="1010193"/>
              </a:tblGrid>
              <a:tr h="8694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u="sng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 smtClean="0">
                          <a:solidFill>
                            <a:schemeClr val="tx1"/>
                          </a:solidFill>
                        </a:rPr>
                        <a:t>dx</a:t>
                      </a: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 smtClean="0">
                          <a:solidFill>
                            <a:schemeClr val="tx1"/>
                          </a:solidFill>
                        </a:rPr>
                        <a:t>dy</a:t>
                      </a: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 smtClean="0"/>
                        <a:t>Win.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#1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   10</a:t>
                      </a:r>
                      <a:endParaRPr lang="en-US" dirty="0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 smtClean="0"/>
                        <a:t>Win.#2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7</a:t>
                      </a:r>
                      <a:endParaRPr lang="en-US" dirty="0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61512" name="TextBox 33"/>
          <p:cNvSpPr txBox="1">
            <a:spLocks noChangeArrowheads="1"/>
          </p:cNvSpPr>
          <p:nvPr/>
        </p:nvSpPr>
        <p:spPr bwMode="auto">
          <a:xfrm rot="5400000">
            <a:off x="6686551" y="5397500"/>
            <a:ext cx="1643062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3000" b="1"/>
              <a:t>…</a:t>
            </a:r>
          </a:p>
        </p:txBody>
      </p:sp>
      <p:sp>
        <p:nvSpPr>
          <p:cNvPr id="361513" name="Rectangle 34"/>
          <p:cNvSpPr>
            <a:spLocks noChangeArrowheads="1"/>
          </p:cNvSpPr>
          <p:nvPr/>
        </p:nvSpPr>
        <p:spPr bwMode="auto">
          <a:xfrm>
            <a:off x="5813425" y="1895475"/>
            <a:ext cx="3067050" cy="2994025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cxnSp>
        <p:nvCxnSpPr>
          <p:cNvPr id="361514" name="Straight Connector 36"/>
          <p:cNvCxnSpPr>
            <a:cxnSpLocks noChangeShapeType="1"/>
          </p:cNvCxnSpPr>
          <p:nvPr/>
        </p:nvCxnSpPr>
        <p:spPr bwMode="auto">
          <a:xfrm rot="5400000">
            <a:off x="5302250" y="3429000"/>
            <a:ext cx="3068638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1515" name="Straight Connector 37"/>
          <p:cNvCxnSpPr>
            <a:cxnSpLocks noChangeShapeType="1"/>
          </p:cNvCxnSpPr>
          <p:nvPr/>
        </p:nvCxnSpPr>
        <p:spPr bwMode="auto">
          <a:xfrm rot="5400000">
            <a:off x="6360319" y="3428206"/>
            <a:ext cx="306705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20" name="TextBox 19"/>
          <p:cNvSpPr txBox="1"/>
          <p:nvPr/>
        </p:nvSpPr>
        <p:spPr>
          <a:xfrm>
            <a:off x="0" y="6248400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1" name="Title 1"/>
          <p:cNvSpPr>
            <a:spLocks noGrp="1"/>
          </p:cNvSpPr>
          <p:nvPr>
            <p:ph type="title"/>
          </p:nvPr>
        </p:nvSpPr>
        <p:spPr>
          <a:xfrm>
            <a:off x="609600" y="-152400"/>
            <a:ext cx="9144000" cy="1143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Texture representation: example</a:t>
            </a:r>
          </a:p>
        </p:txBody>
      </p:sp>
      <p:pic>
        <p:nvPicPr>
          <p:cNvPr id="363522" name="Picture 3"/>
          <p:cNvPicPr>
            <a:picLocks noChangeAspect="1" noChangeArrowheads="1"/>
          </p:cNvPicPr>
          <p:nvPr/>
        </p:nvPicPr>
        <p:blipFill>
          <a:blip r:embed="rId3" cstate="print"/>
          <a:srcRect l="25868" t="39955" r="62596" b="37051"/>
          <a:stretch>
            <a:fillRect/>
          </a:stretch>
        </p:blipFill>
        <p:spPr bwMode="auto">
          <a:xfrm>
            <a:off x="0" y="1676400"/>
            <a:ext cx="23812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3523" name="Picture 3"/>
          <p:cNvPicPr>
            <a:picLocks noChangeAspect="1" noChangeArrowheads="1"/>
          </p:cNvPicPr>
          <p:nvPr/>
        </p:nvPicPr>
        <p:blipFill>
          <a:blip r:embed="rId3" cstate="print">
            <a:lum contrast="-20000"/>
          </a:blip>
          <a:srcRect l="37849" t="31285" r="50668" b="47906"/>
          <a:stretch>
            <a:fillRect/>
          </a:stretch>
        </p:blipFill>
        <p:spPr bwMode="auto">
          <a:xfrm>
            <a:off x="3200400" y="1066800"/>
            <a:ext cx="20955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3524" name="TextBox 16"/>
          <p:cNvSpPr txBox="1">
            <a:spLocks noChangeArrowheads="1"/>
          </p:cNvSpPr>
          <p:nvPr/>
        </p:nvSpPr>
        <p:spPr bwMode="auto">
          <a:xfrm>
            <a:off x="-28575" y="4779963"/>
            <a:ext cx="25638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/>
              <a:t>original image</a:t>
            </a:r>
          </a:p>
        </p:txBody>
      </p:sp>
      <p:pic>
        <p:nvPicPr>
          <p:cNvPr id="36352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7763" y="2297113"/>
            <a:ext cx="474662" cy="47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352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17763" y="4086225"/>
            <a:ext cx="474662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63527" name="Straight Arrow Connector 21"/>
          <p:cNvCxnSpPr>
            <a:cxnSpLocks noChangeShapeType="1"/>
          </p:cNvCxnSpPr>
          <p:nvPr/>
        </p:nvCxnSpPr>
        <p:spPr bwMode="auto">
          <a:xfrm flipV="1">
            <a:off x="2381250" y="2370138"/>
            <a:ext cx="803275" cy="9874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63528" name="Straight Arrow Connector 23"/>
          <p:cNvCxnSpPr>
            <a:cxnSpLocks noChangeShapeType="1"/>
          </p:cNvCxnSpPr>
          <p:nvPr/>
        </p:nvCxnSpPr>
        <p:spPr bwMode="auto">
          <a:xfrm>
            <a:off x="2381250" y="3357563"/>
            <a:ext cx="803275" cy="12763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63529" name="TextBox 24"/>
          <p:cNvSpPr txBox="1">
            <a:spLocks noChangeArrowheads="1"/>
          </p:cNvSpPr>
          <p:nvPr/>
        </p:nvSpPr>
        <p:spPr bwMode="auto">
          <a:xfrm>
            <a:off x="2971800" y="5984130"/>
            <a:ext cx="2563813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 dirty="0"/>
              <a:t>derivative filter responses, squared</a:t>
            </a:r>
          </a:p>
        </p:txBody>
      </p:sp>
      <p:pic>
        <p:nvPicPr>
          <p:cNvPr id="363530" name="Picture 3"/>
          <p:cNvPicPr>
            <a:picLocks noChangeAspect="1" noChangeArrowheads="1"/>
          </p:cNvPicPr>
          <p:nvPr/>
        </p:nvPicPr>
        <p:blipFill>
          <a:blip r:embed="rId3" cstate="print">
            <a:lum contrast="-20000"/>
          </a:blip>
          <a:srcRect l="37849" t="51515" r="50668" b="28004"/>
          <a:stretch>
            <a:fillRect/>
          </a:stretch>
        </p:blipFill>
        <p:spPr bwMode="auto">
          <a:xfrm>
            <a:off x="3200400" y="3733800"/>
            <a:ext cx="1989147" cy="234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3531" name="Rectangle 26"/>
          <p:cNvSpPr>
            <a:spLocks noChangeArrowheads="1"/>
          </p:cNvSpPr>
          <p:nvPr/>
        </p:nvSpPr>
        <p:spPr bwMode="auto">
          <a:xfrm>
            <a:off x="3622675" y="1530350"/>
            <a:ext cx="292100" cy="36512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3532" name="Rectangle 27"/>
          <p:cNvSpPr>
            <a:spLocks noChangeArrowheads="1"/>
          </p:cNvSpPr>
          <p:nvPr/>
        </p:nvSpPr>
        <p:spPr bwMode="auto">
          <a:xfrm>
            <a:off x="3622675" y="4086225"/>
            <a:ext cx="292100" cy="36512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3533" name="TextBox 29"/>
          <p:cNvSpPr txBox="1">
            <a:spLocks noChangeArrowheads="1"/>
          </p:cNvSpPr>
          <p:nvPr/>
        </p:nvSpPr>
        <p:spPr bwMode="auto">
          <a:xfrm>
            <a:off x="6324600" y="5562600"/>
            <a:ext cx="256381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/>
              <a:t>statistics to summarize patterns in small windows 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5849938" y="1931988"/>
          <a:ext cx="3030579" cy="2929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193"/>
                <a:gridCol w="1010193"/>
                <a:gridCol w="1010193"/>
              </a:tblGrid>
              <a:tr h="8694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u="sng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 smtClean="0">
                          <a:solidFill>
                            <a:schemeClr val="tx1"/>
                          </a:solidFill>
                        </a:rPr>
                        <a:t>dx</a:t>
                      </a: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 smtClean="0">
                          <a:solidFill>
                            <a:schemeClr val="tx1"/>
                          </a:solidFill>
                        </a:rPr>
                        <a:t>dy</a:t>
                      </a: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 smtClean="0"/>
                        <a:t>Win.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#1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   10</a:t>
                      </a:r>
                      <a:endParaRPr lang="en-US" dirty="0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 smtClean="0"/>
                        <a:t>Win.#2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7</a:t>
                      </a:r>
                      <a:endParaRPr lang="en-US" dirty="0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63560" name="TextBox 33"/>
          <p:cNvSpPr txBox="1">
            <a:spLocks noChangeArrowheads="1"/>
          </p:cNvSpPr>
          <p:nvPr/>
        </p:nvSpPr>
        <p:spPr bwMode="auto">
          <a:xfrm rot="5400000">
            <a:off x="6686551" y="5397500"/>
            <a:ext cx="1643062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3000" b="1"/>
              <a:t>…</a:t>
            </a:r>
          </a:p>
        </p:txBody>
      </p:sp>
      <p:sp>
        <p:nvSpPr>
          <p:cNvPr id="363561" name="Rectangle 34"/>
          <p:cNvSpPr>
            <a:spLocks noChangeArrowheads="1"/>
          </p:cNvSpPr>
          <p:nvPr/>
        </p:nvSpPr>
        <p:spPr bwMode="auto">
          <a:xfrm>
            <a:off x="5813425" y="1895475"/>
            <a:ext cx="3067050" cy="2994025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cxnSp>
        <p:nvCxnSpPr>
          <p:cNvPr id="363562" name="Straight Connector 36"/>
          <p:cNvCxnSpPr>
            <a:cxnSpLocks noChangeShapeType="1"/>
          </p:cNvCxnSpPr>
          <p:nvPr/>
        </p:nvCxnSpPr>
        <p:spPr bwMode="auto">
          <a:xfrm rot="5400000">
            <a:off x="5302250" y="3429000"/>
            <a:ext cx="3068638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3563" name="Straight Connector 37"/>
          <p:cNvCxnSpPr>
            <a:cxnSpLocks noChangeShapeType="1"/>
          </p:cNvCxnSpPr>
          <p:nvPr/>
        </p:nvCxnSpPr>
        <p:spPr bwMode="auto">
          <a:xfrm rot="5400000">
            <a:off x="6360319" y="3428206"/>
            <a:ext cx="306705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20" name="TextBox 19"/>
          <p:cNvSpPr txBox="1"/>
          <p:nvPr/>
        </p:nvSpPr>
        <p:spPr>
          <a:xfrm>
            <a:off x="0" y="6276201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69" name="Title 1"/>
          <p:cNvSpPr>
            <a:spLocks noGrp="1"/>
          </p:cNvSpPr>
          <p:nvPr>
            <p:ph type="title"/>
          </p:nvPr>
        </p:nvSpPr>
        <p:spPr>
          <a:xfrm>
            <a:off x="685800" y="-152400"/>
            <a:ext cx="9144000" cy="1143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Texture representation: example</a:t>
            </a:r>
          </a:p>
        </p:txBody>
      </p:sp>
      <p:pic>
        <p:nvPicPr>
          <p:cNvPr id="365570" name="Picture 3"/>
          <p:cNvPicPr>
            <a:picLocks noChangeAspect="1" noChangeArrowheads="1"/>
          </p:cNvPicPr>
          <p:nvPr/>
        </p:nvPicPr>
        <p:blipFill>
          <a:blip r:embed="rId3" cstate="print"/>
          <a:srcRect l="25868" t="39955" r="62596" b="37051"/>
          <a:stretch>
            <a:fillRect/>
          </a:stretch>
        </p:blipFill>
        <p:spPr bwMode="auto">
          <a:xfrm>
            <a:off x="0" y="1785938"/>
            <a:ext cx="23812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5571" name="Picture 3"/>
          <p:cNvPicPr>
            <a:picLocks noChangeAspect="1" noChangeArrowheads="1"/>
          </p:cNvPicPr>
          <p:nvPr/>
        </p:nvPicPr>
        <p:blipFill>
          <a:blip r:embed="rId3" cstate="print">
            <a:lum contrast="-20000"/>
          </a:blip>
          <a:srcRect l="37849" t="31285" r="50668" b="47906"/>
          <a:stretch>
            <a:fillRect/>
          </a:stretch>
        </p:blipFill>
        <p:spPr bwMode="auto">
          <a:xfrm>
            <a:off x="3238500" y="1143000"/>
            <a:ext cx="2019300" cy="2423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5572" name="TextBox 16"/>
          <p:cNvSpPr txBox="1">
            <a:spLocks noChangeArrowheads="1"/>
          </p:cNvSpPr>
          <p:nvPr/>
        </p:nvSpPr>
        <p:spPr bwMode="auto">
          <a:xfrm>
            <a:off x="-28575" y="4887913"/>
            <a:ext cx="25638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 dirty="0"/>
              <a:t>original image</a:t>
            </a:r>
          </a:p>
        </p:txBody>
      </p:sp>
      <p:pic>
        <p:nvPicPr>
          <p:cNvPr id="36557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7763" y="2297113"/>
            <a:ext cx="474662" cy="47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557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17763" y="4086225"/>
            <a:ext cx="474662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65575" name="Straight Arrow Connector 21"/>
          <p:cNvCxnSpPr>
            <a:cxnSpLocks noChangeShapeType="1"/>
          </p:cNvCxnSpPr>
          <p:nvPr/>
        </p:nvCxnSpPr>
        <p:spPr bwMode="auto">
          <a:xfrm flipV="1">
            <a:off x="2381250" y="2370138"/>
            <a:ext cx="803275" cy="9874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65576" name="Straight Arrow Connector 23"/>
          <p:cNvCxnSpPr>
            <a:cxnSpLocks noChangeShapeType="1"/>
          </p:cNvCxnSpPr>
          <p:nvPr/>
        </p:nvCxnSpPr>
        <p:spPr bwMode="auto">
          <a:xfrm>
            <a:off x="2381250" y="3357563"/>
            <a:ext cx="803275" cy="12763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65577" name="TextBox 24"/>
          <p:cNvSpPr txBox="1">
            <a:spLocks noChangeArrowheads="1"/>
          </p:cNvSpPr>
          <p:nvPr/>
        </p:nvSpPr>
        <p:spPr bwMode="auto">
          <a:xfrm>
            <a:off x="3130477" y="5991938"/>
            <a:ext cx="2563813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 dirty="0"/>
              <a:t>derivative filter responses, squared</a:t>
            </a:r>
          </a:p>
        </p:txBody>
      </p:sp>
      <p:pic>
        <p:nvPicPr>
          <p:cNvPr id="365578" name="Picture 3"/>
          <p:cNvPicPr>
            <a:picLocks noChangeAspect="1" noChangeArrowheads="1"/>
          </p:cNvPicPr>
          <p:nvPr/>
        </p:nvPicPr>
        <p:blipFill>
          <a:blip r:embed="rId3" cstate="print">
            <a:lum contrast="-20000"/>
          </a:blip>
          <a:srcRect l="37849" t="51515" r="50668" b="28004"/>
          <a:stretch>
            <a:fillRect/>
          </a:stretch>
        </p:blipFill>
        <p:spPr bwMode="auto">
          <a:xfrm>
            <a:off x="3200400" y="3733800"/>
            <a:ext cx="2019300" cy="2385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5579" name="Rectangle 26"/>
          <p:cNvSpPr>
            <a:spLocks noChangeArrowheads="1"/>
          </p:cNvSpPr>
          <p:nvPr/>
        </p:nvSpPr>
        <p:spPr bwMode="auto">
          <a:xfrm>
            <a:off x="4206875" y="1749425"/>
            <a:ext cx="292100" cy="36512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5580" name="Rectangle 27"/>
          <p:cNvSpPr>
            <a:spLocks noChangeArrowheads="1"/>
          </p:cNvSpPr>
          <p:nvPr/>
        </p:nvSpPr>
        <p:spPr bwMode="auto">
          <a:xfrm>
            <a:off x="4206875" y="4305300"/>
            <a:ext cx="292100" cy="36512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5581" name="TextBox 29"/>
          <p:cNvSpPr txBox="1">
            <a:spLocks noChangeArrowheads="1"/>
          </p:cNvSpPr>
          <p:nvPr/>
        </p:nvSpPr>
        <p:spPr bwMode="auto">
          <a:xfrm>
            <a:off x="6248400" y="5486400"/>
            <a:ext cx="256381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 dirty="0"/>
              <a:t>statistics to summarize patterns in small windows 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5849938" y="1931988"/>
          <a:ext cx="3030579" cy="2929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193"/>
                <a:gridCol w="1010193"/>
                <a:gridCol w="1010193"/>
              </a:tblGrid>
              <a:tr h="8694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u="sng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 smtClean="0">
                          <a:solidFill>
                            <a:schemeClr val="tx1"/>
                          </a:solidFill>
                        </a:rPr>
                        <a:t>dx</a:t>
                      </a: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 smtClean="0">
                          <a:solidFill>
                            <a:schemeClr val="tx1"/>
                          </a:solidFill>
                        </a:rPr>
                        <a:t>dy</a:t>
                      </a: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 smtClean="0"/>
                        <a:t>Win.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#1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   10</a:t>
                      </a:r>
                      <a:endParaRPr lang="en-US" dirty="0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 smtClean="0"/>
                        <a:t>Win.#2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7</a:t>
                      </a:r>
                      <a:endParaRPr lang="en-US" dirty="0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 smtClean="0"/>
                        <a:t>Win.#9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20       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20</a:t>
                      </a:r>
                      <a:endParaRPr lang="en-US" dirty="0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65608" name="TextBox 33"/>
          <p:cNvSpPr txBox="1">
            <a:spLocks noChangeArrowheads="1"/>
          </p:cNvSpPr>
          <p:nvPr/>
        </p:nvSpPr>
        <p:spPr bwMode="auto">
          <a:xfrm rot="5400000">
            <a:off x="6686551" y="5397500"/>
            <a:ext cx="1643062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3000" b="1"/>
              <a:t>…</a:t>
            </a:r>
          </a:p>
        </p:txBody>
      </p:sp>
      <p:sp>
        <p:nvSpPr>
          <p:cNvPr id="365609" name="Rectangle 34"/>
          <p:cNvSpPr>
            <a:spLocks noChangeArrowheads="1"/>
          </p:cNvSpPr>
          <p:nvPr/>
        </p:nvSpPr>
        <p:spPr bwMode="auto">
          <a:xfrm>
            <a:off x="5813425" y="1895475"/>
            <a:ext cx="3067050" cy="2994025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cxnSp>
        <p:nvCxnSpPr>
          <p:cNvPr id="365610" name="Straight Connector 36"/>
          <p:cNvCxnSpPr>
            <a:cxnSpLocks noChangeShapeType="1"/>
          </p:cNvCxnSpPr>
          <p:nvPr/>
        </p:nvCxnSpPr>
        <p:spPr bwMode="auto">
          <a:xfrm rot="5400000">
            <a:off x="5302250" y="3429000"/>
            <a:ext cx="3068638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5611" name="Straight Connector 37"/>
          <p:cNvCxnSpPr>
            <a:cxnSpLocks noChangeShapeType="1"/>
          </p:cNvCxnSpPr>
          <p:nvPr/>
        </p:nvCxnSpPr>
        <p:spPr bwMode="auto">
          <a:xfrm rot="5400000">
            <a:off x="6360319" y="3428206"/>
            <a:ext cx="306705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365612" name="TextBox 22"/>
          <p:cNvSpPr txBox="1">
            <a:spLocks noChangeArrowheads="1"/>
          </p:cNvSpPr>
          <p:nvPr/>
        </p:nvSpPr>
        <p:spPr bwMode="auto">
          <a:xfrm rot="5400000">
            <a:off x="4918869" y="4936332"/>
            <a:ext cx="30003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1600" b="1"/>
              <a:t>…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6276201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7" name="Title 1"/>
          <p:cNvSpPr>
            <a:spLocks noGrp="1"/>
          </p:cNvSpPr>
          <p:nvPr>
            <p:ph type="title"/>
          </p:nvPr>
        </p:nvSpPr>
        <p:spPr>
          <a:xfrm>
            <a:off x="838200" y="-152400"/>
            <a:ext cx="9144000" cy="1143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Texture representation: example</a:t>
            </a:r>
          </a:p>
        </p:txBody>
      </p:sp>
      <p:sp>
        <p:nvSpPr>
          <p:cNvPr id="367619" name="TextBox 29"/>
          <p:cNvSpPr txBox="1">
            <a:spLocks noChangeArrowheads="1"/>
          </p:cNvSpPr>
          <p:nvPr/>
        </p:nvSpPr>
        <p:spPr bwMode="auto">
          <a:xfrm>
            <a:off x="6389688" y="5562600"/>
            <a:ext cx="256381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 dirty="0"/>
              <a:t>statistics to summarize patterns in small windows 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5849938" y="1931988"/>
          <a:ext cx="3030579" cy="2929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193"/>
                <a:gridCol w="1010193"/>
                <a:gridCol w="1010193"/>
              </a:tblGrid>
              <a:tr h="8694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u="sng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 smtClean="0">
                          <a:solidFill>
                            <a:schemeClr val="tx1"/>
                          </a:solidFill>
                        </a:rPr>
                        <a:t>dx</a:t>
                      </a: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 smtClean="0">
                          <a:solidFill>
                            <a:schemeClr val="tx1"/>
                          </a:solidFill>
                        </a:rPr>
                        <a:t>dy</a:t>
                      </a: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 smtClean="0"/>
                        <a:t>Win.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#1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   10</a:t>
                      </a:r>
                      <a:endParaRPr lang="en-US" dirty="0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 smtClean="0"/>
                        <a:t>Win.#2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7</a:t>
                      </a:r>
                      <a:endParaRPr lang="en-US" dirty="0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 smtClean="0"/>
                        <a:t>Win.#9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20       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20</a:t>
                      </a:r>
                      <a:endParaRPr lang="en-US" dirty="0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67646" name="TextBox 33"/>
          <p:cNvSpPr txBox="1">
            <a:spLocks noChangeArrowheads="1"/>
          </p:cNvSpPr>
          <p:nvPr/>
        </p:nvSpPr>
        <p:spPr bwMode="auto">
          <a:xfrm rot="5400000">
            <a:off x="6686551" y="5397500"/>
            <a:ext cx="1643062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3000" b="1"/>
              <a:t>…</a:t>
            </a:r>
          </a:p>
        </p:txBody>
      </p:sp>
      <p:sp>
        <p:nvSpPr>
          <p:cNvPr id="367647" name="Rectangle 34"/>
          <p:cNvSpPr>
            <a:spLocks noChangeArrowheads="1"/>
          </p:cNvSpPr>
          <p:nvPr/>
        </p:nvSpPr>
        <p:spPr bwMode="auto">
          <a:xfrm>
            <a:off x="5813425" y="1895475"/>
            <a:ext cx="3067050" cy="2994025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cxnSp>
        <p:nvCxnSpPr>
          <p:cNvPr id="367648" name="Straight Connector 36"/>
          <p:cNvCxnSpPr>
            <a:cxnSpLocks noChangeShapeType="1"/>
          </p:cNvCxnSpPr>
          <p:nvPr/>
        </p:nvCxnSpPr>
        <p:spPr bwMode="auto">
          <a:xfrm rot="5400000">
            <a:off x="5302250" y="3429000"/>
            <a:ext cx="3068638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7649" name="Straight Connector 37"/>
          <p:cNvCxnSpPr>
            <a:cxnSpLocks noChangeShapeType="1"/>
          </p:cNvCxnSpPr>
          <p:nvPr/>
        </p:nvCxnSpPr>
        <p:spPr bwMode="auto">
          <a:xfrm rot="5400000">
            <a:off x="6360319" y="3428206"/>
            <a:ext cx="306705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367650" name="TextBox 22"/>
          <p:cNvSpPr txBox="1">
            <a:spLocks noChangeArrowheads="1"/>
          </p:cNvSpPr>
          <p:nvPr/>
        </p:nvSpPr>
        <p:spPr bwMode="auto">
          <a:xfrm rot="5400000">
            <a:off x="4918869" y="4936332"/>
            <a:ext cx="30003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1600" b="1"/>
              <a:t>…</a:t>
            </a:r>
          </a:p>
        </p:txBody>
      </p:sp>
      <p:cxnSp>
        <p:nvCxnSpPr>
          <p:cNvPr id="367651" name="Straight Arrow Connector 30"/>
          <p:cNvCxnSpPr>
            <a:cxnSpLocks noChangeShapeType="1"/>
          </p:cNvCxnSpPr>
          <p:nvPr/>
        </p:nvCxnSpPr>
        <p:spPr bwMode="auto">
          <a:xfrm>
            <a:off x="1468438" y="4629150"/>
            <a:ext cx="3103562" cy="1588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67652" name="Straight Arrow Connector 35"/>
          <p:cNvCxnSpPr>
            <a:cxnSpLocks noChangeShapeType="1"/>
          </p:cNvCxnSpPr>
          <p:nvPr/>
        </p:nvCxnSpPr>
        <p:spPr bwMode="auto">
          <a:xfrm rot="5400000" flipH="1" flipV="1">
            <a:off x="118269" y="3313907"/>
            <a:ext cx="2701925" cy="1587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67653" name="TextBox 38"/>
          <p:cNvSpPr txBox="1">
            <a:spLocks noChangeArrowheads="1"/>
          </p:cNvSpPr>
          <p:nvPr/>
        </p:nvSpPr>
        <p:spPr bwMode="auto">
          <a:xfrm>
            <a:off x="1395413" y="4848225"/>
            <a:ext cx="44910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b="1"/>
              <a:t>Dimension 1 (mean d/dx value)</a:t>
            </a:r>
          </a:p>
        </p:txBody>
      </p:sp>
      <p:sp>
        <p:nvSpPr>
          <p:cNvPr id="367654" name="TextBox 39"/>
          <p:cNvSpPr txBox="1">
            <a:spLocks noChangeArrowheads="1"/>
          </p:cNvSpPr>
          <p:nvPr/>
        </p:nvSpPr>
        <p:spPr bwMode="auto">
          <a:xfrm rot="-5400000">
            <a:off x="-1322387" y="2636838"/>
            <a:ext cx="44910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b="1"/>
              <a:t>Dimension 2 (mean d/dy value)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1760538" y="1968500"/>
            <a:ext cx="2373312" cy="1935163"/>
            <a:chOff x="1760499" y="1968480"/>
            <a:chExt cx="2373345" cy="1935189"/>
          </a:xfrm>
        </p:grpSpPr>
        <p:sp>
          <p:nvSpPr>
            <p:cNvPr id="367684" name="Oval 40"/>
            <p:cNvSpPr>
              <a:spLocks noChangeArrowheads="1"/>
            </p:cNvSpPr>
            <p:nvPr/>
          </p:nvSpPr>
          <p:spPr bwMode="auto">
            <a:xfrm>
              <a:off x="1760499" y="3136896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367685" name="Oval 41"/>
            <p:cNvSpPr>
              <a:spLocks noChangeArrowheads="1"/>
            </p:cNvSpPr>
            <p:nvPr/>
          </p:nvSpPr>
          <p:spPr bwMode="auto">
            <a:xfrm>
              <a:off x="3476610" y="3648078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367686" name="Oval 42"/>
            <p:cNvSpPr>
              <a:spLocks noChangeArrowheads="1"/>
            </p:cNvSpPr>
            <p:nvPr/>
          </p:nvSpPr>
          <p:spPr bwMode="auto">
            <a:xfrm>
              <a:off x="3914766" y="1968480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</p:grpSp>
      <p:sp>
        <p:nvSpPr>
          <p:cNvPr id="45" name="Oval 44"/>
          <p:cNvSpPr>
            <a:spLocks noChangeArrowheads="1"/>
          </p:cNvSpPr>
          <p:nvPr/>
        </p:nvSpPr>
        <p:spPr bwMode="auto">
          <a:xfrm>
            <a:off x="3622675" y="193198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46" name="Oval 45"/>
          <p:cNvSpPr>
            <a:spLocks noChangeArrowheads="1"/>
          </p:cNvSpPr>
          <p:nvPr/>
        </p:nvSpPr>
        <p:spPr bwMode="auto">
          <a:xfrm>
            <a:off x="3732213" y="22606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47" name="Oval 46"/>
          <p:cNvSpPr>
            <a:spLocks noChangeArrowheads="1"/>
          </p:cNvSpPr>
          <p:nvPr/>
        </p:nvSpPr>
        <p:spPr bwMode="auto">
          <a:xfrm>
            <a:off x="3659188" y="39401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48" name="Oval 47"/>
          <p:cNvSpPr>
            <a:spLocks noChangeArrowheads="1"/>
          </p:cNvSpPr>
          <p:nvPr/>
        </p:nvSpPr>
        <p:spPr bwMode="auto">
          <a:xfrm>
            <a:off x="1797050" y="222408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49" name="Oval 48"/>
          <p:cNvSpPr>
            <a:spLocks noChangeArrowheads="1"/>
          </p:cNvSpPr>
          <p:nvPr/>
        </p:nvSpPr>
        <p:spPr bwMode="auto">
          <a:xfrm>
            <a:off x="2089150" y="25527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50" name="Oval 49"/>
          <p:cNvSpPr>
            <a:spLocks noChangeArrowheads="1"/>
          </p:cNvSpPr>
          <p:nvPr/>
        </p:nvSpPr>
        <p:spPr bwMode="auto">
          <a:xfrm>
            <a:off x="3878263" y="375761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51" name="Oval 50"/>
          <p:cNvSpPr>
            <a:spLocks noChangeArrowheads="1"/>
          </p:cNvSpPr>
          <p:nvPr/>
        </p:nvSpPr>
        <p:spPr bwMode="auto">
          <a:xfrm>
            <a:off x="1724025" y="39401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52" name="Oval 51"/>
          <p:cNvSpPr>
            <a:spLocks noChangeArrowheads="1"/>
          </p:cNvSpPr>
          <p:nvPr/>
        </p:nvSpPr>
        <p:spPr bwMode="auto">
          <a:xfrm>
            <a:off x="2016125" y="426878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53" name="Oval 52"/>
          <p:cNvSpPr>
            <a:spLocks noChangeArrowheads="1"/>
          </p:cNvSpPr>
          <p:nvPr/>
        </p:nvSpPr>
        <p:spPr bwMode="auto">
          <a:xfrm>
            <a:off x="2089150" y="39401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54" name="Oval 53"/>
          <p:cNvSpPr>
            <a:spLocks noChangeArrowheads="1"/>
          </p:cNvSpPr>
          <p:nvPr/>
        </p:nvSpPr>
        <p:spPr bwMode="auto">
          <a:xfrm>
            <a:off x="2198688" y="41592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55" name="Oval 54"/>
          <p:cNvSpPr>
            <a:spLocks noChangeArrowheads="1"/>
          </p:cNvSpPr>
          <p:nvPr/>
        </p:nvSpPr>
        <p:spPr bwMode="auto">
          <a:xfrm>
            <a:off x="1651000" y="43116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56" name="Oval 55"/>
          <p:cNvSpPr>
            <a:spLocks noChangeArrowheads="1"/>
          </p:cNvSpPr>
          <p:nvPr/>
        </p:nvSpPr>
        <p:spPr bwMode="auto">
          <a:xfrm>
            <a:off x="1870075" y="40862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57" name="Oval 56"/>
          <p:cNvSpPr>
            <a:spLocks noChangeArrowheads="1"/>
          </p:cNvSpPr>
          <p:nvPr/>
        </p:nvSpPr>
        <p:spPr bwMode="auto">
          <a:xfrm>
            <a:off x="1943100" y="375761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58" name="Oval 57"/>
          <p:cNvSpPr>
            <a:spLocks noChangeArrowheads="1"/>
          </p:cNvSpPr>
          <p:nvPr/>
        </p:nvSpPr>
        <p:spPr bwMode="auto">
          <a:xfrm>
            <a:off x="2271713" y="40132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59" name="Oval 58"/>
          <p:cNvSpPr>
            <a:spLocks noChangeArrowheads="1"/>
          </p:cNvSpPr>
          <p:nvPr/>
        </p:nvSpPr>
        <p:spPr bwMode="auto">
          <a:xfrm>
            <a:off x="1687513" y="383063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60" name="Oval 59"/>
          <p:cNvSpPr>
            <a:spLocks noChangeArrowheads="1"/>
          </p:cNvSpPr>
          <p:nvPr/>
        </p:nvSpPr>
        <p:spPr bwMode="auto">
          <a:xfrm>
            <a:off x="2052638" y="22606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61" name="Oval 60"/>
          <p:cNvSpPr>
            <a:spLocks noChangeArrowheads="1"/>
          </p:cNvSpPr>
          <p:nvPr/>
        </p:nvSpPr>
        <p:spPr bwMode="auto">
          <a:xfrm>
            <a:off x="1760538" y="200501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62" name="Oval 61"/>
          <p:cNvSpPr>
            <a:spLocks noChangeArrowheads="1"/>
          </p:cNvSpPr>
          <p:nvPr/>
        </p:nvSpPr>
        <p:spPr bwMode="auto">
          <a:xfrm>
            <a:off x="3811588" y="40925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63" name="Oval 62"/>
          <p:cNvSpPr>
            <a:spLocks noChangeArrowheads="1"/>
          </p:cNvSpPr>
          <p:nvPr/>
        </p:nvSpPr>
        <p:spPr bwMode="auto">
          <a:xfrm>
            <a:off x="1833563" y="244316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64" name="Oval 63"/>
          <p:cNvSpPr>
            <a:spLocks noChangeArrowheads="1"/>
          </p:cNvSpPr>
          <p:nvPr/>
        </p:nvSpPr>
        <p:spPr bwMode="auto">
          <a:xfrm>
            <a:off x="2241550" y="40132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65" name="Oval 64"/>
          <p:cNvSpPr>
            <a:spLocks noChangeArrowheads="1"/>
          </p:cNvSpPr>
          <p:nvPr/>
        </p:nvSpPr>
        <p:spPr bwMode="auto">
          <a:xfrm>
            <a:off x="2351088" y="42322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66" name="Oval 65"/>
          <p:cNvSpPr>
            <a:spLocks noChangeArrowheads="1"/>
          </p:cNvSpPr>
          <p:nvPr/>
        </p:nvSpPr>
        <p:spPr bwMode="auto">
          <a:xfrm>
            <a:off x="2424113" y="40862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67" name="Oval 66"/>
          <p:cNvSpPr>
            <a:spLocks noChangeArrowheads="1"/>
          </p:cNvSpPr>
          <p:nvPr/>
        </p:nvSpPr>
        <p:spPr bwMode="auto">
          <a:xfrm>
            <a:off x="2016125" y="35750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68" name="Oval 67"/>
          <p:cNvSpPr>
            <a:spLocks noChangeArrowheads="1"/>
          </p:cNvSpPr>
          <p:nvPr/>
        </p:nvSpPr>
        <p:spPr bwMode="auto">
          <a:xfrm>
            <a:off x="2125663" y="37941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69" name="Oval 68"/>
          <p:cNvSpPr>
            <a:spLocks noChangeArrowheads="1"/>
          </p:cNvSpPr>
          <p:nvPr/>
        </p:nvSpPr>
        <p:spPr bwMode="auto">
          <a:xfrm>
            <a:off x="2198688" y="36480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70" name="Oval 69"/>
          <p:cNvSpPr>
            <a:spLocks noChangeArrowheads="1"/>
          </p:cNvSpPr>
          <p:nvPr/>
        </p:nvSpPr>
        <p:spPr bwMode="auto">
          <a:xfrm>
            <a:off x="2168525" y="36480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71" name="Oval 70"/>
          <p:cNvSpPr>
            <a:spLocks noChangeArrowheads="1"/>
          </p:cNvSpPr>
          <p:nvPr/>
        </p:nvSpPr>
        <p:spPr bwMode="auto">
          <a:xfrm>
            <a:off x="2278063" y="38671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72" name="Oval 71"/>
          <p:cNvSpPr>
            <a:spLocks noChangeArrowheads="1"/>
          </p:cNvSpPr>
          <p:nvPr/>
        </p:nvSpPr>
        <p:spPr bwMode="auto">
          <a:xfrm>
            <a:off x="2351088" y="37211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0" y="6248400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5" name="Title 1"/>
          <p:cNvSpPr>
            <a:spLocks noGrp="1"/>
          </p:cNvSpPr>
          <p:nvPr>
            <p:ph type="title"/>
          </p:nvPr>
        </p:nvSpPr>
        <p:spPr>
          <a:xfrm>
            <a:off x="914400" y="-152400"/>
            <a:ext cx="9144000" cy="1143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Texture representation: example</a:t>
            </a:r>
          </a:p>
        </p:txBody>
      </p:sp>
      <p:sp>
        <p:nvSpPr>
          <p:cNvPr id="369666" name="TextBox 29"/>
          <p:cNvSpPr txBox="1">
            <a:spLocks noChangeArrowheads="1"/>
          </p:cNvSpPr>
          <p:nvPr/>
        </p:nvSpPr>
        <p:spPr bwMode="auto">
          <a:xfrm>
            <a:off x="6400800" y="5410200"/>
            <a:ext cx="256381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 dirty="0"/>
              <a:t>statistics to summarize patterns in small windows 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6040438" y="1931988"/>
          <a:ext cx="3030579" cy="2929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193"/>
                <a:gridCol w="1010193"/>
                <a:gridCol w="1010193"/>
              </a:tblGrid>
              <a:tr h="8694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u="sng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 smtClean="0">
                          <a:solidFill>
                            <a:schemeClr val="tx1"/>
                          </a:solidFill>
                        </a:rPr>
                        <a:t>dx</a:t>
                      </a: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 smtClean="0">
                          <a:solidFill>
                            <a:schemeClr val="tx1"/>
                          </a:solidFill>
                        </a:rPr>
                        <a:t>dy</a:t>
                      </a: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 smtClean="0"/>
                        <a:t>Win.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#1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   10</a:t>
                      </a:r>
                      <a:endParaRPr lang="en-US" dirty="0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 smtClean="0"/>
                        <a:t>Win.#2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7</a:t>
                      </a:r>
                      <a:endParaRPr lang="en-US" dirty="0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 smtClean="0"/>
                        <a:t>Win.#9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20       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20</a:t>
                      </a:r>
                      <a:endParaRPr lang="en-US" dirty="0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69693" name="TextBox 33"/>
          <p:cNvSpPr txBox="1">
            <a:spLocks noChangeArrowheads="1"/>
          </p:cNvSpPr>
          <p:nvPr/>
        </p:nvSpPr>
        <p:spPr bwMode="auto">
          <a:xfrm rot="5400000">
            <a:off x="6877051" y="5397500"/>
            <a:ext cx="1643062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3000" b="1"/>
              <a:t>…</a:t>
            </a:r>
          </a:p>
        </p:txBody>
      </p:sp>
      <p:sp>
        <p:nvSpPr>
          <p:cNvPr id="369694" name="Rectangle 34"/>
          <p:cNvSpPr>
            <a:spLocks noChangeArrowheads="1"/>
          </p:cNvSpPr>
          <p:nvPr/>
        </p:nvSpPr>
        <p:spPr bwMode="auto">
          <a:xfrm>
            <a:off x="6003925" y="1895475"/>
            <a:ext cx="3067050" cy="2994025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cxnSp>
        <p:nvCxnSpPr>
          <p:cNvPr id="369695" name="Straight Connector 36"/>
          <p:cNvCxnSpPr>
            <a:cxnSpLocks noChangeShapeType="1"/>
          </p:cNvCxnSpPr>
          <p:nvPr/>
        </p:nvCxnSpPr>
        <p:spPr bwMode="auto">
          <a:xfrm rot="5400000">
            <a:off x="5492750" y="3429000"/>
            <a:ext cx="3068638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9696" name="Straight Connector 37"/>
          <p:cNvCxnSpPr>
            <a:cxnSpLocks noChangeShapeType="1"/>
          </p:cNvCxnSpPr>
          <p:nvPr/>
        </p:nvCxnSpPr>
        <p:spPr bwMode="auto">
          <a:xfrm rot="5400000">
            <a:off x="6550819" y="3428206"/>
            <a:ext cx="306705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369697" name="TextBox 22"/>
          <p:cNvSpPr txBox="1">
            <a:spLocks noChangeArrowheads="1"/>
          </p:cNvSpPr>
          <p:nvPr/>
        </p:nvSpPr>
        <p:spPr bwMode="auto">
          <a:xfrm rot="5400000">
            <a:off x="5109369" y="4936332"/>
            <a:ext cx="30003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1600" b="1"/>
              <a:t>…</a:t>
            </a:r>
          </a:p>
        </p:txBody>
      </p:sp>
      <p:cxnSp>
        <p:nvCxnSpPr>
          <p:cNvPr id="369698" name="Straight Arrow Connector 30"/>
          <p:cNvCxnSpPr>
            <a:cxnSpLocks noChangeShapeType="1"/>
          </p:cNvCxnSpPr>
          <p:nvPr/>
        </p:nvCxnSpPr>
        <p:spPr bwMode="auto">
          <a:xfrm>
            <a:off x="1658938" y="4629150"/>
            <a:ext cx="3103562" cy="1588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69699" name="Straight Arrow Connector 35"/>
          <p:cNvCxnSpPr>
            <a:cxnSpLocks noChangeShapeType="1"/>
          </p:cNvCxnSpPr>
          <p:nvPr/>
        </p:nvCxnSpPr>
        <p:spPr bwMode="auto">
          <a:xfrm rot="5400000" flipH="1" flipV="1">
            <a:off x="308769" y="3313907"/>
            <a:ext cx="2701925" cy="1587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69700" name="TextBox 38"/>
          <p:cNvSpPr txBox="1">
            <a:spLocks noChangeArrowheads="1"/>
          </p:cNvSpPr>
          <p:nvPr/>
        </p:nvSpPr>
        <p:spPr bwMode="auto">
          <a:xfrm>
            <a:off x="1585913" y="4848225"/>
            <a:ext cx="44910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b="1"/>
              <a:t>Dimension 1 (mean d/dx value)</a:t>
            </a:r>
          </a:p>
        </p:txBody>
      </p:sp>
      <p:sp>
        <p:nvSpPr>
          <p:cNvPr id="369701" name="TextBox 39"/>
          <p:cNvSpPr txBox="1">
            <a:spLocks noChangeArrowheads="1"/>
          </p:cNvSpPr>
          <p:nvPr/>
        </p:nvSpPr>
        <p:spPr bwMode="auto">
          <a:xfrm rot="-5400000">
            <a:off x="-1322387" y="2636838"/>
            <a:ext cx="44910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b="1"/>
              <a:t>Dimension 2 (mean d/dy value)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1951038" y="1968500"/>
            <a:ext cx="2373312" cy="1935163"/>
            <a:chOff x="1760499" y="1968480"/>
            <a:chExt cx="2373345" cy="1935189"/>
          </a:xfrm>
        </p:grpSpPr>
        <p:sp>
          <p:nvSpPr>
            <p:cNvPr id="369747" name="Oval 40"/>
            <p:cNvSpPr>
              <a:spLocks noChangeArrowheads="1"/>
            </p:cNvSpPr>
            <p:nvPr/>
          </p:nvSpPr>
          <p:spPr bwMode="auto">
            <a:xfrm>
              <a:off x="1760499" y="3136896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369748" name="Oval 41"/>
            <p:cNvSpPr>
              <a:spLocks noChangeArrowheads="1"/>
            </p:cNvSpPr>
            <p:nvPr/>
          </p:nvSpPr>
          <p:spPr bwMode="auto">
            <a:xfrm>
              <a:off x="3476610" y="3648078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369749" name="Oval 42"/>
            <p:cNvSpPr>
              <a:spLocks noChangeArrowheads="1"/>
            </p:cNvSpPr>
            <p:nvPr/>
          </p:nvSpPr>
          <p:spPr bwMode="auto">
            <a:xfrm>
              <a:off x="3914766" y="1968480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</p:grpSp>
      <p:sp>
        <p:nvSpPr>
          <p:cNvPr id="369703" name="Oval 44"/>
          <p:cNvSpPr>
            <a:spLocks noChangeArrowheads="1"/>
          </p:cNvSpPr>
          <p:nvPr/>
        </p:nvSpPr>
        <p:spPr bwMode="auto">
          <a:xfrm>
            <a:off x="3813175" y="193198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04" name="Oval 45"/>
          <p:cNvSpPr>
            <a:spLocks noChangeArrowheads="1"/>
          </p:cNvSpPr>
          <p:nvPr/>
        </p:nvSpPr>
        <p:spPr bwMode="auto">
          <a:xfrm>
            <a:off x="3922713" y="22606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05" name="Oval 46"/>
          <p:cNvSpPr>
            <a:spLocks noChangeArrowheads="1"/>
          </p:cNvSpPr>
          <p:nvPr/>
        </p:nvSpPr>
        <p:spPr bwMode="auto">
          <a:xfrm>
            <a:off x="3849688" y="39401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06" name="Oval 47"/>
          <p:cNvSpPr>
            <a:spLocks noChangeArrowheads="1"/>
          </p:cNvSpPr>
          <p:nvPr/>
        </p:nvSpPr>
        <p:spPr bwMode="auto">
          <a:xfrm>
            <a:off x="1987550" y="222408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07" name="Oval 48"/>
          <p:cNvSpPr>
            <a:spLocks noChangeArrowheads="1"/>
          </p:cNvSpPr>
          <p:nvPr/>
        </p:nvSpPr>
        <p:spPr bwMode="auto">
          <a:xfrm>
            <a:off x="2279650" y="25527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08" name="Oval 49"/>
          <p:cNvSpPr>
            <a:spLocks noChangeArrowheads="1"/>
          </p:cNvSpPr>
          <p:nvPr/>
        </p:nvSpPr>
        <p:spPr bwMode="auto">
          <a:xfrm>
            <a:off x="4068763" y="375761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09" name="Oval 50"/>
          <p:cNvSpPr>
            <a:spLocks noChangeArrowheads="1"/>
          </p:cNvSpPr>
          <p:nvPr/>
        </p:nvSpPr>
        <p:spPr bwMode="auto">
          <a:xfrm>
            <a:off x="1914525" y="39401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10" name="Oval 51"/>
          <p:cNvSpPr>
            <a:spLocks noChangeArrowheads="1"/>
          </p:cNvSpPr>
          <p:nvPr/>
        </p:nvSpPr>
        <p:spPr bwMode="auto">
          <a:xfrm>
            <a:off x="2206625" y="426878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11" name="Oval 52"/>
          <p:cNvSpPr>
            <a:spLocks noChangeArrowheads="1"/>
          </p:cNvSpPr>
          <p:nvPr/>
        </p:nvSpPr>
        <p:spPr bwMode="auto">
          <a:xfrm>
            <a:off x="2279650" y="39401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12" name="Oval 53"/>
          <p:cNvSpPr>
            <a:spLocks noChangeArrowheads="1"/>
          </p:cNvSpPr>
          <p:nvPr/>
        </p:nvSpPr>
        <p:spPr bwMode="auto">
          <a:xfrm>
            <a:off x="2389188" y="41592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13" name="Oval 54"/>
          <p:cNvSpPr>
            <a:spLocks noChangeArrowheads="1"/>
          </p:cNvSpPr>
          <p:nvPr/>
        </p:nvSpPr>
        <p:spPr bwMode="auto">
          <a:xfrm>
            <a:off x="1841500" y="43116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14" name="Oval 55"/>
          <p:cNvSpPr>
            <a:spLocks noChangeArrowheads="1"/>
          </p:cNvSpPr>
          <p:nvPr/>
        </p:nvSpPr>
        <p:spPr bwMode="auto">
          <a:xfrm>
            <a:off x="2060575" y="40862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15" name="Oval 56"/>
          <p:cNvSpPr>
            <a:spLocks noChangeArrowheads="1"/>
          </p:cNvSpPr>
          <p:nvPr/>
        </p:nvSpPr>
        <p:spPr bwMode="auto">
          <a:xfrm>
            <a:off x="2133600" y="375761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16" name="Oval 57"/>
          <p:cNvSpPr>
            <a:spLocks noChangeArrowheads="1"/>
          </p:cNvSpPr>
          <p:nvPr/>
        </p:nvSpPr>
        <p:spPr bwMode="auto">
          <a:xfrm>
            <a:off x="2462213" y="40132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17" name="Oval 58"/>
          <p:cNvSpPr>
            <a:spLocks noChangeArrowheads="1"/>
          </p:cNvSpPr>
          <p:nvPr/>
        </p:nvSpPr>
        <p:spPr bwMode="auto">
          <a:xfrm>
            <a:off x="1878013" y="383063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18" name="Oval 59"/>
          <p:cNvSpPr>
            <a:spLocks noChangeArrowheads="1"/>
          </p:cNvSpPr>
          <p:nvPr/>
        </p:nvSpPr>
        <p:spPr bwMode="auto">
          <a:xfrm>
            <a:off x="2243138" y="22606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19" name="Oval 60"/>
          <p:cNvSpPr>
            <a:spLocks noChangeArrowheads="1"/>
          </p:cNvSpPr>
          <p:nvPr/>
        </p:nvSpPr>
        <p:spPr bwMode="auto">
          <a:xfrm>
            <a:off x="1951038" y="200501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20" name="Oval 61"/>
          <p:cNvSpPr>
            <a:spLocks noChangeArrowheads="1"/>
          </p:cNvSpPr>
          <p:nvPr/>
        </p:nvSpPr>
        <p:spPr bwMode="auto">
          <a:xfrm>
            <a:off x="4002088" y="40925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21" name="Oval 62"/>
          <p:cNvSpPr>
            <a:spLocks noChangeArrowheads="1"/>
          </p:cNvSpPr>
          <p:nvPr/>
        </p:nvSpPr>
        <p:spPr bwMode="auto">
          <a:xfrm>
            <a:off x="2024063" y="244316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22" name="Oval 63"/>
          <p:cNvSpPr>
            <a:spLocks noChangeArrowheads="1"/>
          </p:cNvSpPr>
          <p:nvPr/>
        </p:nvSpPr>
        <p:spPr bwMode="auto">
          <a:xfrm>
            <a:off x="2432050" y="40132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23" name="Oval 64"/>
          <p:cNvSpPr>
            <a:spLocks noChangeArrowheads="1"/>
          </p:cNvSpPr>
          <p:nvPr/>
        </p:nvSpPr>
        <p:spPr bwMode="auto">
          <a:xfrm>
            <a:off x="2541588" y="42322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24" name="Oval 65"/>
          <p:cNvSpPr>
            <a:spLocks noChangeArrowheads="1"/>
          </p:cNvSpPr>
          <p:nvPr/>
        </p:nvSpPr>
        <p:spPr bwMode="auto">
          <a:xfrm>
            <a:off x="2614613" y="40862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25" name="Oval 66"/>
          <p:cNvSpPr>
            <a:spLocks noChangeArrowheads="1"/>
          </p:cNvSpPr>
          <p:nvPr/>
        </p:nvSpPr>
        <p:spPr bwMode="auto">
          <a:xfrm>
            <a:off x="2206625" y="35750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26" name="Oval 67"/>
          <p:cNvSpPr>
            <a:spLocks noChangeArrowheads="1"/>
          </p:cNvSpPr>
          <p:nvPr/>
        </p:nvSpPr>
        <p:spPr bwMode="auto">
          <a:xfrm>
            <a:off x="2316163" y="37941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27" name="Oval 68"/>
          <p:cNvSpPr>
            <a:spLocks noChangeArrowheads="1"/>
          </p:cNvSpPr>
          <p:nvPr/>
        </p:nvSpPr>
        <p:spPr bwMode="auto">
          <a:xfrm>
            <a:off x="2389188" y="36480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28" name="Oval 69"/>
          <p:cNvSpPr>
            <a:spLocks noChangeArrowheads="1"/>
          </p:cNvSpPr>
          <p:nvPr/>
        </p:nvSpPr>
        <p:spPr bwMode="auto">
          <a:xfrm>
            <a:off x="2359025" y="36480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29" name="Oval 70"/>
          <p:cNvSpPr>
            <a:spLocks noChangeArrowheads="1"/>
          </p:cNvSpPr>
          <p:nvPr/>
        </p:nvSpPr>
        <p:spPr bwMode="auto">
          <a:xfrm>
            <a:off x="2468563" y="38671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30" name="Oval 71"/>
          <p:cNvSpPr>
            <a:spLocks noChangeArrowheads="1"/>
          </p:cNvSpPr>
          <p:nvPr/>
        </p:nvSpPr>
        <p:spPr bwMode="auto">
          <a:xfrm>
            <a:off x="2541588" y="37211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1585913" y="5645150"/>
            <a:ext cx="189865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/>
              <a:t>Windows with small gradient in both directions</a:t>
            </a:r>
          </a:p>
        </p:txBody>
      </p:sp>
      <p:sp>
        <p:nvSpPr>
          <p:cNvPr id="74" name="Oval 73"/>
          <p:cNvSpPr>
            <a:spLocks noChangeArrowheads="1"/>
          </p:cNvSpPr>
          <p:nvPr/>
        </p:nvSpPr>
        <p:spPr bwMode="auto">
          <a:xfrm>
            <a:off x="1549400" y="3392488"/>
            <a:ext cx="1716088" cy="1387475"/>
          </a:xfrm>
          <a:prstGeom prst="ellipse">
            <a:avLst/>
          </a:prstGeom>
          <a:noFill/>
          <a:ln w="9525" algn="ctr">
            <a:solidFill>
              <a:srgbClr val="C0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cxnSp>
        <p:nvCxnSpPr>
          <p:cNvPr id="76" name="Straight Arrow Connector 75"/>
          <p:cNvCxnSpPr>
            <a:cxnSpLocks noChangeShapeType="1"/>
            <a:endCxn id="74" idx="4"/>
          </p:cNvCxnSpPr>
          <p:nvPr/>
        </p:nvCxnSpPr>
        <p:spPr bwMode="auto">
          <a:xfrm rot="16200000" flipV="1">
            <a:off x="1959769" y="5226844"/>
            <a:ext cx="912812" cy="190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grpSp>
        <p:nvGrpSpPr>
          <p:cNvPr id="3" name="Group 86"/>
          <p:cNvGrpSpPr>
            <a:grpSpLocks/>
          </p:cNvGrpSpPr>
          <p:nvPr/>
        </p:nvGrpSpPr>
        <p:grpSpPr bwMode="auto">
          <a:xfrm>
            <a:off x="3265488" y="3392488"/>
            <a:ext cx="2300287" cy="3187700"/>
            <a:chOff x="3074967" y="3392487"/>
            <a:chExt cx="2300319" cy="3187136"/>
          </a:xfrm>
        </p:grpSpPr>
        <p:sp>
          <p:nvSpPr>
            <p:cNvPr id="369744" name="Oval 78"/>
            <p:cNvSpPr>
              <a:spLocks noChangeArrowheads="1"/>
            </p:cNvSpPr>
            <p:nvPr/>
          </p:nvSpPr>
          <p:spPr bwMode="auto">
            <a:xfrm>
              <a:off x="3074967" y="3392487"/>
              <a:ext cx="1716111" cy="1387494"/>
            </a:xfrm>
            <a:prstGeom prst="ellipse">
              <a:avLst/>
            </a:prstGeom>
            <a:noFill/>
            <a:ln w="9525" algn="ctr">
              <a:solidFill>
                <a:srgbClr val="C00000"/>
              </a:solidFill>
              <a:prstDash val="sysDash"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369745" name="TextBox 79"/>
            <p:cNvSpPr txBox="1">
              <a:spLocks noChangeArrowheads="1"/>
            </p:cNvSpPr>
            <p:nvPr/>
          </p:nvSpPr>
          <p:spPr bwMode="auto">
            <a:xfrm>
              <a:off x="3476610" y="5656293"/>
              <a:ext cx="1898676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/>
                <a:t>Windows with primarily vertical edges</a:t>
              </a:r>
            </a:p>
          </p:txBody>
        </p:sp>
        <p:cxnSp>
          <p:nvCxnSpPr>
            <p:cNvPr id="369746" name="Straight Arrow Connector 80"/>
            <p:cNvCxnSpPr>
              <a:cxnSpLocks noChangeShapeType="1"/>
            </p:cNvCxnSpPr>
            <p:nvPr/>
          </p:nvCxnSpPr>
          <p:spPr bwMode="auto">
            <a:xfrm rot="16200000" flipV="1">
              <a:off x="3668303" y="5263779"/>
              <a:ext cx="912825" cy="18256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4" name="Group 90"/>
          <p:cNvGrpSpPr>
            <a:grpSpLocks/>
          </p:cNvGrpSpPr>
          <p:nvPr/>
        </p:nvGrpSpPr>
        <p:grpSpPr bwMode="auto">
          <a:xfrm>
            <a:off x="190500" y="909638"/>
            <a:ext cx="3148013" cy="2190750"/>
            <a:chOff x="0" y="909603"/>
            <a:chExt cx="3147993" cy="2190780"/>
          </a:xfrm>
        </p:grpSpPr>
        <p:sp>
          <p:nvSpPr>
            <p:cNvPr id="369740" name="Oval 82"/>
            <p:cNvSpPr>
              <a:spLocks noChangeArrowheads="1"/>
            </p:cNvSpPr>
            <p:nvPr/>
          </p:nvSpPr>
          <p:spPr bwMode="auto">
            <a:xfrm>
              <a:off x="1431882" y="1712889"/>
              <a:ext cx="1716111" cy="1387494"/>
            </a:xfrm>
            <a:prstGeom prst="ellipse">
              <a:avLst/>
            </a:prstGeom>
            <a:noFill/>
            <a:ln w="9525" algn="ctr">
              <a:solidFill>
                <a:srgbClr val="C00000"/>
              </a:solidFill>
              <a:prstDash val="sysDash"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grpSp>
          <p:nvGrpSpPr>
            <p:cNvPr id="5" name="Group 85"/>
            <p:cNvGrpSpPr>
              <a:grpSpLocks/>
            </p:cNvGrpSpPr>
            <p:nvPr/>
          </p:nvGrpSpPr>
          <p:grpSpPr bwMode="auto">
            <a:xfrm>
              <a:off x="0" y="909603"/>
              <a:ext cx="2162142" cy="1006480"/>
              <a:chOff x="0" y="909603"/>
              <a:chExt cx="2162142" cy="1006480"/>
            </a:xfrm>
          </p:grpSpPr>
          <p:sp>
            <p:nvSpPr>
              <p:cNvPr id="369742" name="TextBox 81"/>
              <p:cNvSpPr txBox="1">
                <a:spLocks noChangeArrowheads="1"/>
              </p:cNvSpPr>
              <p:nvPr/>
            </p:nvSpPr>
            <p:spPr bwMode="auto">
              <a:xfrm>
                <a:off x="0" y="909603"/>
                <a:ext cx="2162142" cy="923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/>
                <a:r>
                  <a:rPr lang="en-US"/>
                  <a:t>Windows with primarily horizontal edges</a:t>
                </a:r>
              </a:p>
            </p:txBody>
          </p:sp>
          <p:cxnSp>
            <p:nvCxnSpPr>
              <p:cNvPr id="369743" name="Straight Arrow Connector 84"/>
              <p:cNvCxnSpPr>
                <a:cxnSpLocks noChangeShapeType="1"/>
                <a:endCxn id="369740" idx="1"/>
              </p:cNvCxnSpPr>
              <p:nvPr/>
            </p:nvCxnSpPr>
            <p:spPr bwMode="auto">
              <a:xfrm>
                <a:off x="1212804" y="1530324"/>
                <a:ext cx="470397" cy="385759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</p:grpSp>
      </p:grpSp>
      <p:grpSp>
        <p:nvGrpSpPr>
          <p:cNvPr id="6" name="Group 89"/>
          <p:cNvGrpSpPr>
            <a:grpSpLocks/>
          </p:cNvGrpSpPr>
          <p:nvPr/>
        </p:nvGrpSpPr>
        <p:grpSpPr bwMode="auto">
          <a:xfrm>
            <a:off x="3192463" y="1201738"/>
            <a:ext cx="2884487" cy="1862137"/>
            <a:chOff x="3001941" y="1201707"/>
            <a:chExt cx="2884527" cy="1862163"/>
          </a:xfrm>
        </p:grpSpPr>
        <p:sp>
          <p:nvSpPr>
            <p:cNvPr id="369737" name="TextBox 76"/>
            <p:cNvSpPr txBox="1">
              <a:spLocks noChangeArrowheads="1"/>
            </p:cNvSpPr>
            <p:nvPr/>
          </p:nvSpPr>
          <p:spPr bwMode="auto">
            <a:xfrm>
              <a:off x="3987792" y="1201707"/>
              <a:ext cx="189867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/>
                <a:t>Both</a:t>
              </a:r>
            </a:p>
          </p:txBody>
        </p:sp>
        <p:sp>
          <p:nvSpPr>
            <p:cNvPr id="369738" name="Oval 77"/>
            <p:cNvSpPr>
              <a:spLocks noChangeArrowheads="1"/>
            </p:cNvSpPr>
            <p:nvPr/>
          </p:nvSpPr>
          <p:spPr bwMode="auto">
            <a:xfrm>
              <a:off x="3001941" y="1676376"/>
              <a:ext cx="1716111" cy="1387494"/>
            </a:xfrm>
            <a:prstGeom prst="ellipse">
              <a:avLst/>
            </a:prstGeom>
            <a:noFill/>
            <a:ln w="9525" algn="ctr">
              <a:solidFill>
                <a:srgbClr val="C00000"/>
              </a:solidFill>
              <a:prstDash val="sysDash"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cxnSp>
          <p:nvCxnSpPr>
            <p:cNvPr id="369739" name="Straight Arrow Connector 88"/>
            <p:cNvCxnSpPr>
              <a:cxnSpLocks noChangeShapeType="1"/>
            </p:cNvCxnSpPr>
            <p:nvPr/>
          </p:nvCxnSpPr>
          <p:spPr bwMode="auto">
            <a:xfrm rot="5400000">
              <a:off x="4243384" y="1603350"/>
              <a:ext cx="182565" cy="109539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  <p:sp>
        <p:nvSpPr>
          <p:cNvPr id="62" name="TextBox 61"/>
          <p:cNvSpPr txBox="1"/>
          <p:nvPr/>
        </p:nvSpPr>
        <p:spPr>
          <a:xfrm>
            <a:off x="0" y="6248400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3" name="Rectangle 17"/>
          <p:cNvSpPr>
            <a:spLocks noChangeArrowheads="1"/>
          </p:cNvSpPr>
          <p:nvPr/>
        </p:nvSpPr>
        <p:spPr bwMode="auto">
          <a:xfrm>
            <a:off x="5922963" y="1712913"/>
            <a:ext cx="2957512" cy="445452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4400" ker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Texture representation: example</a:t>
            </a:r>
            <a:endParaRPr lang="en-US" sz="4400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7030A0">
                <a:tint val="45000"/>
                <a:satMod val="400000"/>
              </a:srgbClr>
            </a:duotone>
          </a:blip>
          <a:srcRect l="60813" t="41463" r="27456" b="37805"/>
          <a:stretch>
            <a:fillRect/>
          </a:stretch>
        </p:blipFill>
        <p:spPr bwMode="auto">
          <a:xfrm>
            <a:off x="6251598" y="2078019"/>
            <a:ext cx="2464959" cy="2884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1716" name="Picture 3"/>
          <p:cNvPicPr>
            <a:picLocks noChangeAspect="1" noChangeArrowheads="1"/>
          </p:cNvPicPr>
          <p:nvPr/>
        </p:nvPicPr>
        <p:blipFill>
          <a:blip r:embed="rId3" cstate="print"/>
          <a:srcRect l="25868" t="39955" r="62596" b="37051"/>
          <a:stretch>
            <a:fillRect/>
          </a:stretch>
        </p:blipFill>
        <p:spPr bwMode="auto">
          <a:xfrm>
            <a:off x="0" y="1785938"/>
            <a:ext cx="23812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1717" name="Picture 3"/>
          <p:cNvPicPr>
            <a:picLocks noChangeAspect="1" noChangeArrowheads="1"/>
          </p:cNvPicPr>
          <p:nvPr/>
        </p:nvPicPr>
        <p:blipFill>
          <a:blip r:embed="rId3" cstate="print">
            <a:lum contrast="-20000"/>
          </a:blip>
          <a:srcRect l="37849" t="31285" r="50668" b="47906"/>
          <a:stretch>
            <a:fillRect/>
          </a:stretch>
        </p:blipFill>
        <p:spPr bwMode="auto">
          <a:xfrm>
            <a:off x="3257550" y="1092200"/>
            <a:ext cx="219075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1718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7763" y="2297113"/>
            <a:ext cx="474662" cy="47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1719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17763" y="4086225"/>
            <a:ext cx="474662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71720" name="Straight Arrow Connector 10"/>
          <p:cNvCxnSpPr>
            <a:cxnSpLocks noChangeShapeType="1"/>
          </p:cNvCxnSpPr>
          <p:nvPr/>
        </p:nvCxnSpPr>
        <p:spPr bwMode="auto">
          <a:xfrm>
            <a:off x="2381250" y="3357563"/>
            <a:ext cx="803275" cy="12763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pic>
        <p:nvPicPr>
          <p:cNvPr id="371721" name="Picture 3"/>
          <p:cNvPicPr>
            <a:picLocks noChangeAspect="1" noChangeArrowheads="1"/>
          </p:cNvPicPr>
          <p:nvPr/>
        </p:nvPicPr>
        <p:blipFill>
          <a:blip r:embed="rId3" cstate="print">
            <a:lum contrast="-20000"/>
          </a:blip>
          <a:srcRect l="37849" t="51515" r="50668" b="28004"/>
          <a:stretch>
            <a:fillRect/>
          </a:stretch>
        </p:blipFill>
        <p:spPr bwMode="auto">
          <a:xfrm>
            <a:off x="3257550" y="3648075"/>
            <a:ext cx="2190750" cy="258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1722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7763" y="2297113"/>
            <a:ext cx="474662" cy="47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71723" name="Straight Arrow Connector 13"/>
          <p:cNvCxnSpPr>
            <a:cxnSpLocks noChangeShapeType="1"/>
          </p:cNvCxnSpPr>
          <p:nvPr/>
        </p:nvCxnSpPr>
        <p:spPr bwMode="auto">
          <a:xfrm flipV="1">
            <a:off x="2381250" y="2370138"/>
            <a:ext cx="803275" cy="9874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71724" name="TextBox 14"/>
          <p:cNvSpPr txBox="1">
            <a:spLocks noChangeArrowheads="1"/>
          </p:cNvSpPr>
          <p:nvPr/>
        </p:nvSpPr>
        <p:spPr bwMode="auto">
          <a:xfrm>
            <a:off x="-28575" y="4779963"/>
            <a:ext cx="25638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/>
              <a:t>original image</a:t>
            </a:r>
          </a:p>
        </p:txBody>
      </p:sp>
      <p:sp>
        <p:nvSpPr>
          <p:cNvPr id="371725" name="TextBox 15"/>
          <p:cNvSpPr txBox="1">
            <a:spLocks noChangeArrowheads="1"/>
          </p:cNvSpPr>
          <p:nvPr/>
        </p:nvSpPr>
        <p:spPr bwMode="auto">
          <a:xfrm>
            <a:off x="3184525" y="6211888"/>
            <a:ext cx="2563813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/>
              <a:t>derivative filter responses, squared</a:t>
            </a:r>
          </a:p>
        </p:txBody>
      </p:sp>
      <p:sp>
        <p:nvSpPr>
          <p:cNvPr id="371726" name="TextBox 16"/>
          <p:cNvSpPr txBox="1">
            <a:spLocks noChangeArrowheads="1"/>
          </p:cNvSpPr>
          <p:nvPr/>
        </p:nvSpPr>
        <p:spPr bwMode="auto">
          <a:xfrm>
            <a:off x="6324600" y="4926013"/>
            <a:ext cx="2373313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/>
              <a:t>visualization of the assignment to texture “types”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7" name="Title 1"/>
          <p:cNvSpPr>
            <a:spLocks noGrp="1"/>
          </p:cNvSpPr>
          <p:nvPr>
            <p:ph type="title"/>
          </p:nvPr>
        </p:nvSpPr>
        <p:spPr>
          <a:xfrm>
            <a:off x="838200" y="-152400"/>
            <a:ext cx="9144000" cy="1143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Texture representation: example</a:t>
            </a:r>
          </a:p>
        </p:txBody>
      </p:sp>
      <p:sp>
        <p:nvSpPr>
          <p:cNvPr id="372738" name="TextBox 29"/>
          <p:cNvSpPr txBox="1">
            <a:spLocks noChangeArrowheads="1"/>
          </p:cNvSpPr>
          <p:nvPr/>
        </p:nvSpPr>
        <p:spPr bwMode="auto">
          <a:xfrm>
            <a:off x="6248400" y="5486400"/>
            <a:ext cx="256381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 dirty="0"/>
              <a:t>statistics to summarize patterns in small windows 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5849938" y="1931988"/>
          <a:ext cx="3030579" cy="2929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193"/>
                <a:gridCol w="1010193"/>
                <a:gridCol w="1010193"/>
              </a:tblGrid>
              <a:tr h="8694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u="sng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 smtClean="0">
                          <a:solidFill>
                            <a:schemeClr val="tx1"/>
                          </a:solidFill>
                        </a:rPr>
                        <a:t>dx</a:t>
                      </a: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 smtClean="0">
                          <a:solidFill>
                            <a:schemeClr val="tx1"/>
                          </a:solidFill>
                        </a:rPr>
                        <a:t>dy</a:t>
                      </a: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 smtClean="0"/>
                        <a:t>Win.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#1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   10</a:t>
                      </a:r>
                      <a:endParaRPr lang="en-US" dirty="0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 smtClean="0"/>
                        <a:t>Win.#2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7</a:t>
                      </a:r>
                      <a:endParaRPr lang="en-US" dirty="0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 smtClean="0"/>
                        <a:t>Win.#9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20       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20</a:t>
                      </a:r>
                      <a:endParaRPr lang="en-US" dirty="0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72765" name="TextBox 33"/>
          <p:cNvSpPr txBox="1">
            <a:spLocks noChangeArrowheads="1"/>
          </p:cNvSpPr>
          <p:nvPr/>
        </p:nvSpPr>
        <p:spPr bwMode="auto">
          <a:xfrm rot="5400000">
            <a:off x="6686551" y="5397500"/>
            <a:ext cx="1643062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3000" b="1"/>
              <a:t>…</a:t>
            </a:r>
          </a:p>
        </p:txBody>
      </p:sp>
      <p:sp>
        <p:nvSpPr>
          <p:cNvPr id="372766" name="Rectangle 34"/>
          <p:cNvSpPr>
            <a:spLocks noChangeArrowheads="1"/>
          </p:cNvSpPr>
          <p:nvPr/>
        </p:nvSpPr>
        <p:spPr bwMode="auto">
          <a:xfrm>
            <a:off x="5813425" y="1895475"/>
            <a:ext cx="3067050" cy="2994025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cxnSp>
        <p:nvCxnSpPr>
          <p:cNvPr id="372767" name="Straight Connector 36"/>
          <p:cNvCxnSpPr>
            <a:cxnSpLocks noChangeShapeType="1"/>
          </p:cNvCxnSpPr>
          <p:nvPr/>
        </p:nvCxnSpPr>
        <p:spPr bwMode="auto">
          <a:xfrm rot="5400000">
            <a:off x="5302250" y="3429000"/>
            <a:ext cx="3068638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72768" name="Straight Connector 37"/>
          <p:cNvCxnSpPr>
            <a:cxnSpLocks noChangeShapeType="1"/>
          </p:cNvCxnSpPr>
          <p:nvPr/>
        </p:nvCxnSpPr>
        <p:spPr bwMode="auto">
          <a:xfrm rot="5400000">
            <a:off x="6360319" y="3428206"/>
            <a:ext cx="306705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372769" name="TextBox 22"/>
          <p:cNvSpPr txBox="1">
            <a:spLocks noChangeArrowheads="1"/>
          </p:cNvSpPr>
          <p:nvPr/>
        </p:nvSpPr>
        <p:spPr bwMode="auto">
          <a:xfrm rot="5400000">
            <a:off x="4918869" y="4936332"/>
            <a:ext cx="30003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1600" b="1"/>
              <a:t>…</a:t>
            </a:r>
          </a:p>
        </p:txBody>
      </p:sp>
      <p:cxnSp>
        <p:nvCxnSpPr>
          <p:cNvPr id="372770" name="Straight Arrow Connector 30"/>
          <p:cNvCxnSpPr>
            <a:cxnSpLocks noChangeShapeType="1"/>
          </p:cNvCxnSpPr>
          <p:nvPr/>
        </p:nvCxnSpPr>
        <p:spPr bwMode="auto">
          <a:xfrm>
            <a:off x="1468438" y="4629150"/>
            <a:ext cx="3103562" cy="1588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72771" name="Straight Arrow Connector 35"/>
          <p:cNvCxnSpPr>
            <a:cxnSpLocks noChangeShapeType="1"/>
          </p:cNvCxnSpPr>
          <p:nvPr/>
        </p:nvCxnSpPr>
        <p:spPr bwMode="auto">
          <a:xfrm rot="5400000" flipH="1" flipV="1">
            <a:off x="118269" y="3313907"/>
            <a:ext cx="2701925" cy="1587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72772" name="TextBox 38"/>
          <p:cNvSpPr txBox="1">
            <a:spLocks noChangeArrowheads="1"/>
          </p:cNvSpPr>
          <p:nvPr/>
        </p:nvSpPr>
        <p:spPr bwMode="auto">
          <a:xfrm>
            <a:off x="1395413" y="4848225"/>
            <a:ext cx="44910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b="1"/>
              <a:t>Dimension 1 (mean d/dx value)</a:t>
            </a:r>
          </a:p>
        </p:txBody>
      </p:sp>
      <p:sp>
        <p:nvSpPr>
          <p:cNvPr id="372773" name="TextBox 39"/>
          <p:cNvSpPr txBox="1">
            <a:spLocks noChangeArrowheads="1"/>
          </p:cNvSpPr>
          <p:nvPr/>
        </p:nvSpPr>
        <p:spPr bwMode="auto">
          <a:xfrm rot="-5400000">
            <a:off x="-1322387" y="2636838"/>
            <a:ext cx="44910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b="1"/>
              <a:t>Dimension 2 (mean d/dy value)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1760538" y="1968500"/>
            <a:ext cx="2373312" cy="1935163"/>
            <a:chOff x="1760499" y="1968480"/>
            <a:chExt cx="2373345" cy="1935189"/>
          </a:xfrm>
        </p:grpSpPr>
        <p:sp>
          <p:nvSpPr>
            <p:cNvPr id="372813" name="Oval 40"/>
            <p:cNvSpPr>
              <a:spLocks noChangeArrowheads="1"/>
            </p:cNvSpPr>
            <p:nvPr/>
          </p:nvSpPr>
          <p:spPr bwMode="auto">
            <a:xfrm>
              <a:off x="1760499" y="3136896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372814" name="Oval 41"/>
            <p:cNvSpPr>
              <a:spLocks noChangeArrowheads="1"/>
            </p:cNvSpPr>
            <p:nvPr/>
          </p:nvSpPr>
          <p:spPr bwMode="auto">
            <a:xfrm>
              <a:off x="3476610" y="3648078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372815" name="Oval 42"/>
            <p:cNvSpPr>
              <a:spLocks noChangeArrowheads="1"/>
            </p:cNvSpPr>
            <p:nvPr/>
          </p:nvSpPr>
          <p:spPr bwMode="auto">
            <a:xfrm>
              <a:off x="3914766" y="1968480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</p:grpSp>
      <p:sp>
        <p:nvSpPr>
          <p:cNvPr id="372775" name="Oval 44"/>
          <p:cNvSpPr>
            <a:spLocks noChangeArrowheads="1"/>
          </p:cNvSpPr>
          <p:nvPr/>
        </p:nvSpPr>
        <p:spPr bwMode="auto">
          <a:xfrm>
            <a:off x="3622675" y="193198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76" name="Oval 45"/>
          <p:cNvSpPr>
            <a:spLocks noChangeArrowheads="1"/>
          </p:cNvSpPr>
          <p:nvPr/>
        </p:nvSpPr>
        <p:spPr bwMode="auto">
          <a:xfrm>
            <a:off x="3732213" y="22606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77" name="Oval 46"/>
          <p:cNvSpPr>
            <a:spLocks noChangeArrowheads="1"/>
          </p:cNvSpPr>
          <p:nvPr/>
        </p:nvSpPr>
        <p:spPr bwMode="auto">
          <a:xfrm>
            <a:off x="3659188" y="39401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78" name="Oval 47"/>
          <p:cNvSpPr>
            <a:spLocks noChangeArrowheads="1"/>
          </p:cNvSpPr>
          <p:nvPr/>
        </p:nvSpPr>
        <p:spPr bwMode="auto">
          <a:xfrm>
            <a:off x="1797050" y="222408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79" name="Oval 48"/>
          <p:cNvSpPr>
            <a:spLocks noChangeArrowheads="1"/>
          </p:cNvSpPr>
          <p:nvPr/>
        </p:nvSpPr>
        <p:spPr bwMode="auto">
          <a:xfrm>
            <a:off x="2089150" y="25527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80" name="Oval 49"/>
          <p:cNvSpPr>
            <a:spLocks noChangeArrowheads="1"/>
          </p:cNvSpPr>
          <p:nvPr/>
        </p:nvSpPr>
        <p:spPr bwMode="auto">
          <a:xfrm>
            <a:off x="3878263" y="375761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81" name="Oval 50"/>
          <p:cNvSpPr>
            <a:spLocks noChangeArrowheads="1"/>
          </p:cNvSpPr>
          <p:nvPr/>
        </p:nvSpPr>
        <p:spPr bwMode="auto">
          <a:xfrm>
            <a:off x="1724025" y="39401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82" name="Oval 51"/>
          <p:cNvSpPr>
            <a:spLocks noChangeArrowheads="1"/>
          </p:cNvSpPr>
          <p:nvPr/>
        </p:nvSpPr>
        <p:spPr bwMode="auto">
          <a:xfrm>
            <a:off x="2016125" y="426878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83" name="Oval 52"/>
          <p:cNvSpPr>
            <a:spLocks noChangeArrowheads="1"/>
          </p:cNvSpPr>
          <p:nvPr/>
        </p:nvSpPr>
        <p:spPr bwMode="auto">
          <a:xfrm>
            <a:off x="2089150" y="39401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84" name="Oval 53"/>
          <p:cNvSpPr>
            <a:spLocks noChangeArrowheads="1"/>
          </p:cNvSpPr>
          <p:nvPr/>
        </p:nvSpPr>
        <p:spPr bwMode="auto">
          <a:xfrm>
            <a:off x="2198688" y="41592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85" name="Oval 54"/>
          <p:cNvSpPr>
            <a:spLocks noChangeArrowheads="1"/>
          </p:cNvSpPr>
          <p:nvPr/>
        </p:nvSpPr>
        <p:spPr bwMode="auto">
          <a:xfrm>
            <a:off x="1651000" y="43116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86" name="Oval 55"/>
          <p:cNvSpPr>
            <a:spLocks noChangeArrowheads="1"/>
          </p:cNvSpPr>
          <p:nvPr/>
        </p:nvSpPr>
        <p:spPr bwMode="auto">
          <a:xfrm>
            <a:off x="1870075" y="40862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87" name="Oval 56"/>
          <p:cNvSpPr>
            <a:spLocks noChangeArrowheads="1"/>
          </p:cNvSpPr>
          <p:nvPr/>
        </p:nvSpPr>
        <p:spPr bwMode="auto">
          <a:xfrm>
            <a:off x="1943100" y="375761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88" name="Oval 57"/>
          <p:cNvSpPr>
            <a:spLocks noChangeArrowheads="1"/>
          </p:cNvSpPr>
          <p:nvPr/>
        </p:nvSpPr>
        <p:spPr bwMode="auto">
          <a:xfrm>
            <a:off x="2271713" y="40132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89" name="Oval 58"/>
          <p:cNvSpPr>
            <a:spLocks noChangeArrowheads="1"/>
          </p:cNvSpPr>
          <p:nvPr/>
        </p:nvSpPr>
        <p:spPr bwMode="auto">
          <a:xfrm>
            <a:off x="1687513" y="383063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90" name="Oval 59"/>
          <p:cNvSpPr>
            <a:spLocks noChangeArrowheads="1"/>
          </p:cNvSpPr>
          <p:nvPr/>
        </p:nvSpPr>
        <p:spPr bwMode="auto">
          <a:xfrm>
            <a:off x="2052638" y="22606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91" name="Oval 60"/>
          <p:cNvSpPr>
            <a:spLocks noChangeArrowheads="1"/>
          </p:cNvSpPr>
          <p:nvPr/>
        </p:nvSpPr>
        <p:spPr bwMode="auto">
          <a:xfrm>
            <a:off x="1760538" y="200501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92" name="Oval 61"/>
          <p:cNvSpPr>
            <a:spLocks noChangeArrowheads="1"/>
          </p:cNvSpPr>
          <p:nvPr/>
        </p:nvSpPr>
        <p:spPr bwMode="auto">
          <a:xfrm>
            <a:off x="3811588" y="40925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93" name="Oval 62"/>
          <p:cNvSpPr>
            <a:spLocks noChangeArrowheads="1"/>
          </p:cNvSpPr>
          <p:nvPr/>
        </p:nvSpPr>
        <p:spPr bwMode="auto">
          <a:xfrm>
            <a:off x="1833563" y="244316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94" name="Oval 63"/>
          <p:cNvSpPr>
            <a:spLocks noChangeArrowheads="1"/>
          </p:cNvSpPr>
          <p:nvPr/>
        </p:nvSpPr>
        <p:spPr bwMode="auto">
          <a:xfrm>
            <a:off x="2241550" y="40132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95" name="Oval 64"/>
          <p:cNvSpPr>
            <a:spLocks noChangeArrowheads="1"/>
          </p:cNvSpPr>
          <p:nvPr/>
        </p:nvSpPr>
        <p:spPr bwMode="auto">
          <a:xfrm>
            <a:off x="2351088" y="42322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96" name="Oval 65"/>
          <p:cNvSpPr>
            <a:spLocks noChangeArrowheads="1"/>
          </p:cNvSpPr>
          <p:nvPr/>
        </p:nvSpPr>
        <p:spPr bwMode="auto">
          <a:xfrm>
            <a:off x="2424113" y="40862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97" name="Oval 66"/>
          <p:cNvSpPr>
            <a:spLocks noChangeArrowheads="1"/>
          </p:cNvSpPr>
          <p:nvPr/>
        </p:nvSpPr>
        <p:spPr bwMode="auto">
          <a:xfrm>
            <a:off x="2016125" y="35750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98" name="Oval 67"/>
          <p:cNvSpPr>
            <a:spLocks noChangeArrowheads="1"/>
          </p:cNvSpPr>
          <p:nvPr/>
        </p:nvSpPr>
        <p:spPr bwMode="auto">
          <a:xfrm>
            <a:off x="2125663" y="37941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99" name="Oval 68"/>
          <p:cNvSpPr>
            <a:spLocks noChangeArrowheads="1"/>
          </p:cNvSpPr>
          <p:nvPr/>
        </p:nvSpPr>
        <p:spPr bwMode="auto">
          <a:xfrm>
            <a:off x="2198688" y="36480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800" name="Oval 69"/>
          <p:cNvSpPr>
            <a:spLocks noChangeArrowheads="1"/>
          </p:cNvSpPr>
          <p:nvPr/>
        </p:nvSpPr>
        <p:spPr bwMode="auto">
          <a:xfrm>
            <a:off x="2168525" y="36480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801" name="Oval 70"/>
          <p:cNvSpPr>
            <a:spLocks noChangeArrowheads="1"/>
          </p:cNvSpPr>
          <p:nvPr/>
        </p:nvSpPr>
        <p:spPr bwMode="auto">
          <a:xfrm>
            <a:off x="2278063" y="38671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802" name="Oval 71"/>
          <p:cNvSpPr>
            <a:spLocks noChangeArrowheads="1"/>
          </p:cNvSpPr>
          <p:nvPr/>
        </p:nvSpPr>
        <p:spPr bwMode="auto">
          <a:xfrm>
            <a:off x="2351088" y="37211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74" name="Oval 73"/>
          <p:cNvSpPr>
            <a:spLocks noChangeArrowheads="1"/>
          </p:cNvSpPr>
          <p:nvPr/>
        </p:nvSpPr>
        <p:spPr bwMode="auto">
          <a:xfrm>
            <a:off x="1358900" y="3392488"/>
            <a:ext cx="1716088" cy="1387475"/>
          </a:xfrm>
          <a:prstGeom prst="ellipse">
            <a:avLst/>
          </a:prstGeom>
          <a:noFill/>
          <a:ln w="9525" algn="ctr">
            <a:solidFill>
              <a:srgbClr val="C0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79" name="Oval 78"/>
          <p:cNvSpPr>
            <a:spLocks noChangeArrowheads="1"/>
          </p:cNvSpPr>
          <p:nvPr/>
        </p:nvSpPr>
        <p:spPr bwMode="auto">
          <a:xfrm>
            <a:off x="3074988" y="3392488"/>
            <a:ext cx="1716087" cy="1387475"/>
          </a:xfrm>
          <a:prstGeom prst="ellipse">
            <a:avLst/>
          </a:prstGeom>
          <a:noFill/>
          <a:ln w="9525" algn="ctr">
            <a:solidFill>
              <a:srgbClr val="C0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83" name="Oval 82"/>
          <p:cNvSpPr>
            <a:spLocks noChangeArrowheads="1"/>
          </p:cNvSpPr>
          <p:nvPr/>
        </p:nvSpPr>
        <p:spPr bwMode="auto">
          <a:xfrm>
            <a:off x="1431925" y="1712913"/>
            <a:ext cx="1716088" cy="1387475"/>
          </a:xfrm>
          <a:prstGeom prst="ellipse">
            <a:avLst/>
          </a:prstGeom>
          <a:noFill/>
          <a:ln w="9525" algn="ctr">
            <a:solidFill>
              <a:srgbClr val="C0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grpSp>
        <p:nvGrpSpPr>
          <p:cNvPr id="3" name="Group 89"/>
          <p:cNvGrpSpPr>
            <a:grpSpLocks/>
          </p:cNvGrpSpPr>
          <p:nvPr/>
        </p:nvGrpSpPr>
        <p:grpSpPr bwMode="auto">
          <a:xfrm>
            <a:off x="3001963" y="1201738"/>
            <a:ext cx="2884487" cy="1862137"/>
            <a:chOff x="3001941" y="1201707"/>
            <a:chExt cx="2884527" cy="1862163"/>
          </a:xfrm>
        </p:grpSpPr>
        <p:sp>
          <p:nvSpPr>
            <p:cNvPr id="372811" name="TextBox 76"/>
            <p:cNvSpPr txBox="1">
              <a:spLocks noChangeArrowheads="1"/>
            </p:cNvSpPr>
            <p:nvPr/>
          </p:nvSpPr>
          <p:spPr bwMode="auto">
            <a:xfrm>
              <a:off x="3987792" y="1201707"/>
              <a:ext cx="189867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endParaRPr lang="en-US"/>
            </a:p>
          </p:txBody>
        </p:sp>
        <p:sp>
          <p:nvSpPr>
            <p:cNvPr id="372812" name="Oval 77"/>
            <p:cNvSpPr>
              <a:spLocks noChangeArrowheads="1"/>
            </p:cNvSpPr>
            <p:nvPr/>
          </p:nvSpPr>
          <p:spPr bwMode="auto">
            <a:xfrm>
              <a:off x="3001941" y="1676376"/>
              <a:ext cx="1716111" cy="1387494"/>
            </a:xfrm>
            <a:prstGeom prst="ellipse">
              <a:avLst/>
            </a:prstGeom>
            <a:noFill/>
            <a:ln w="9525" algn="ctr">
              <a:solidFill>
                <a:srgbClr val="C00000"/>
              </a:solidFill>
              <a:prstDash val="sysDash"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</p:grpSp>
      <p:cxnSp>
        <p:nvCxnSpPr>
          <p:cNvPr id="93" name="Straight Arrow Connector 92"/>
          <p:cNvCxnSpPr>
            <a:cxnSpLocks noChangeShapeType="1"/>
            <a:stCxn id="372814" idx="0"/>
            <a:endCxn id="372776" idx="4"/>
          </p:cNvCxnSpPr>
          <p:nvPr/>
        </p:nvCxnSpPr>
        <p:spPr bwMode="auto">
          <a:xfrm rot="5400000" flipH="1" flipV="1">
            <a:off x="3148013" y="2954338"/>
            <a:ext cx="1131887" cy="255587"/>
          </a:xfrm>
          <a:prstGeom prst="straightConnector1">
            <a:avLst/>
          </a:prstGeom>
          <a:noFill/>
          <a:ln w="57150" algn="ctr">
            <a:solidFill>
              <a:srgbClr val="002060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94" name="Straight Arrow Connector 93"/>
          <p:cNvCxnSpPr>
            <a:cxnSpLocks noChangeShapeType="1"/>
            <a:stCxn id="372814" idx="2"/>
            <a:endCxn id="372780" idx="6"/>
          </p:cNvCxnSpPr>
          <p:nvPr/>
        </p:nvCxnSpPr>
        <p:spPr bwMode="auto">
          <a:xfrm rot="10800000" flipH="1" flipV="1">
            <a:off x="3476625" y="3776663"/>
            <a:ext cx="620713" cy="109537"/>
          </a:xfrm>
          <a:prstGeom prst="straightConnector1">
            <a:avLst/>
          </a:prstGeom>
          <a:noFill/>
          <a:ln w="57150" algn="ctr">
            <a:solidFill>
              <a:srgbClr val="002060"/>
            </a:solidFill>
            <a:round/>
            <a:headEnd type="arrow" w="med" len="med"/>
            <a:tailEnd type="arrow" w="med" len="med"/>
          </a:ln>
        </p:spPr>
      </p:cxnSp>
      <p:sp>
        <p:nvSpPr>
          <p:cNvPr id="98" name="TextBox 97"/>
          <p:cNvSpPr txBox="1">
            <a:spLocks noChangeArrowheads="1"/>
          </p:cNvSpPr>
          <p:nvPr/>
        </p:nvSpPr>
        <p:spPr bwMode="auto">
          <a:xfrm>
            <a:off x="3914775" y="2662238"/>
            <a:ext cx="2592388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b="1"/>
              <a:t>Far: dissimilar textures</a:t>
            </a:r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4024313" y="3465513"/>
            <a:ext cx="259238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b="1"/>
              <a:t>Close: similar textures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0" y="6276201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9" grpId="0" animBg="1"/>
      <p:bldP spid="83" grpId="0" animBg="1"/>
      <p:bldP spid="98" grpId="0"/>
      <p:bldP spid="9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Title 1"/>
          <p:cNvSpPr>
            <a:spLocks noGrp="1"/>
          </p:cNvSpPr>
          <p:nvPr>
            <p:ph type="title" idx="4294967295"/>
          </p:nvPr>
        </p:nvSpPr>
        <p:spPr>
          <a:xfrm>
            <a:off x="838200" y="-152400"/>
            <a:ext cx="9144000" cy="1143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Texture representation: example</a:t>
            </a:r>
          </a:p>
        </p:txBody>
      </p:sp>
      <p:cxnSp>
        <p:nvCxnSpPr>
          <p:cNvPr id="1030" name="Straight Arrow Connector 30"/>
          <p:cNvCxnSpPr>
            <a:cxnSpLocks noChangeShapeType="1"/>
          </p:cNvCxnSpPr>
          <p:nvPr/>
        </p:nvCxnSpPr>
        <p:spPr bwMode="auto">
          <a:xfrm>
            <a:off x="723900" y="4483100"/>
            <a:ext cx="3103563" cy="1588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031" name="Straight Arrow Connector 35"/>
          <p:cNvCxnSpPr>
            <a:cxnSpLocks noChangeShapeType="1"/>
          </p:cNvCxnSpPr>
          <p:nvPr/>
        </p:nvCxnSpPr>
        <p:spPr bwMode="auto">
          <a:xfrm rot="5400000" flipH="1" flipV="1">
            <a:off x="-626269" y="3167857"/>
            <a:ext cx="2701925" cy="1588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032" name="TextBox 38"/>
          <p:cNvSpPr txBox="1">
            <a:spLocks noChangeArrowheads="1"/>
          </p:cNvSpPr>
          <p:nvPr/>
        </p:nvSpPr>
        <p:spPr bwMode="auto">
          <a:xfrm>
            <a:off x="1395413" y="4560888"/>
            <a:ext cx="2336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Dimension 1</a:t>
            </a:r>
          </a:p>
        </p:txBody>
      </p:sp>
      <p:sp>
        <p:nvSpPr>
          <p:cNvPr id="1033" name="TextBox 39"/>
          <p:cNvSpPr txBox="1">
            <a:spLocks noChangeArrowheads="1"/>
          </p:cNvSpPr>
          <p:nvPr/>
        </p:nvSpPr>
        <p:spPr bwMode="auto">
          <a:xfrm rot="-5400000">
            <a:off x="-516731" y="2967832"/>
            <a:ext cx="18573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Dimension 2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1016000" y="1822450"/>
            <a:ext cx="2373313" cy="1935163"/>
            <a:chOff x="1760499" y="1968480"/>
            <a:chExt cx="2373345" cy="1935189"/>
          </a:xfrm>
        </p:grpSpPr>
        <p:sp>
          <p:nvSpPr>
            <p:cNvPr id="1067" name="Oval 40"/>
            <p:cNvSpPr>
              <a:spLocks noChangeArrowheads="1"/>
            </p:cNvSpPr>
            <p:nvPr/>
          </p:nvSpPr>
          <p:spPr bwMode="auto">
            <a:xfrm>
              <a:off x="1760499" y="3136896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68" name="Oval 41"/>
            <p:cNvSpPr>
              <a:spLocks noChangeArrowheads="1"/>
            </p:cNvSpPr>
            <p:nvPr/>
          </p:nvSpPr>
          <p:spPr bwMode="auto">
            <a:xfrm>
              <a:off x="3476610" y="3648078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69" name="Oval 42"/>
            <p:cNvSpPr>
              <a:spLocks noChangeArrowheads="1"/>
            </p:cNvSpPr>
            <p:nvPr/>
          </p:nvSpPr>
          <p:spPr bwMode="auto">
            <a:xfrm>
              <a:off x="3914766" y="1968480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  <p:sp>
        <p:nvSpPr>
          <p:cNvPr id="1035" name="Oval 44"/>
          <p:cNvSpPr>
            <a:spLocks noChangeArrowheads="1"/>
          </p:cNvSpPr>
          <p:nvPr/>
        </p:nvSpPr>
        <p:spPr bwMode="auto">
          <a:xfrm>
            <a:off x="2878138" y="178593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36" name="Oval 45"/>
          <p:cNvSpPr>
            <a:spLocks noChangeArrowheads="1"/>
          </p:cNvSpPr>
          <p:nvPr/>
        </p:nvSpPr>
        <p:spPr bwMode="auto">
          <a:xfrm>
            <a:off x="2987675" y="21145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37" name="Oval 46"/>
          <p:cNvSpPr>
            <a:spLocks noChangeArrowheads="1"/>
          </p:cNvSpPr>
          <p:nvPr/>
        </p:nvSpPr>
        <p:spPr bwMode="auto">
          <a:xfrm>
            <a:off x="2914650" y="37941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38" name="Oval 47"/>
          <p:cNvSpPr>
            <a:spLocks noChangeArrowheads="1"/>
          </p:cNvSpPr>
          <p:nvPr/>
        </p:nvSpPr>
        <p:spPr bwMode="auto">
          <a:xfrm>
            <a:off x="1052513" y="207803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39" name="Oval 48"/>
          <p:cNvSpPr>
            <a:spLocks noChangeArrowheads="1"/>
          </p:cNvSpPr>
          <p:nvPr/>
        </p:nvSpPr>
        <p:spPr bwMode="auto">
          <a:xfrm>
            <a:off x="1344613" y="24066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40" name="Oval 49"/>
          <p:cNvSpPr>
            <a:spLocks noChangeArrowheads="1"/>
          </p:cNvSpPr>
          <p:nvPr/>
        </p:nvSpPr>
        <p:spPr bwMode="auto">
          <a:xfrm>
            <a:off x="3133725" y="361156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41" name="Oval 50"/>
          <p:cNvSpPr>
            <a:spLocks noChangeArrowheads="1"/>
          </p:cNvSpPr>
          <p:nvPr/>
        </p:nvSpPr>
        <p:spPr bwMode="auto">
          <a:xfrm>
            <a:off x="979488" y="37941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42" name="Oval 51"/>
          <p:cNvSpPr>
            <a:spLocks noChangeArrowheads="1"/>
          </p:cNvSpPr>
          <p:nvPr/>
        </p:nvSpPr>
        <p:spPr bwMode="auto">
          <a:xfrm>
            <a:off x="1271588" y="412273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43" name="Oval 52"/>
          <p:cNvSpPr>
            <a:spLocks noChangeArrowheads="1"/>
          </p:cNvSpPr>
          <p:nvPr/>
        </p:nvSpPr>
        <p:spPr bwMode="auto">
          <a:xfrm>
            <a:off x="1344613" y="37941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44" name="Oval 53"/>
          <p:cNvSpPr>
            <a:spLocks noChangeArrowheads="1"/>
          </p:cNvSpPr>
          <p:nvPr/>
        </p:nvSpPr>
        <p:spPr bwMode="auto">
          <a:xfrm>
            <a:off x="1454150" y="40132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45" name="Oval 54"/>
          <p:cNvSpPr>
            <a:spLocks noChangeArrowheads="1"/>
          </p:cNvSpPr>
          <p:nvPr/>
        </p:nvSpPr>
        <p:spPr bwMode="auto">
          <a:xfrm>
            <a:off x="906463" y="41656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46" name="Oval 55"/>
          <p:cNvSpPr>
            <a:spLocks noChangeArrowheads="1"/>
          </p:cNvSpPr>
          <p:nvPr/>
        </p:nvSpPr>
        <p:spPr bwMode="auto">
          <a:xfrm>
            <a:off x="1125538" y="39401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47" name="Oval 56"/>
          <p:cNvSpPr>
            <a:spLocks noChangeArrowheads="1"/>
          </p:cNvSpPr>
          <p:nvPr/>
        </p:nvSpPr>
        <p:spPr bwMode="auto">
          <a:xfrm>
            <a:off x="1198563" y="361156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48" name="Oval 57"/>
          <p:cNvSpPr>
            <a:spLocks noChangeArrowheads="1"/>
          </p:cNvSpPr>
          <p:nvPr/>
        </p:nvSpPr>
        <p:spPr bwMode="auto">
          <a:xfrm>
            <a:off x="1527175" y="38671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49" name="Oval 58"/>
          <p:cNvSpPr>
            <a:spLocks noChangeArrowheads="1"/>
          </p:cNvSpPr>
          <p:nvPr/>
        </p:nvSpPr>
        <p:spPr bwMode="auto">
          <a:xfrm>
            <a:off x="942975" y="368458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50" name="Oval 59"/>
          <p:cNvSpPr>
            <a:spLocks noChangeArrowheads="1"/>
          </p:cNvSpPr>
          <p:nvPr/>
        </p:nvSpPr>
        <p:spPr bwMode="auto">
          <a:xfrm>
            <a:off x="1308100" y="21145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51" name="Oval 60"/>
          <p:cNvSpPr>
            <a:spLocks noChangeArrowheads="1"/>
          </p:cNvSpPr>
          <p:nvPr/>
        </p:nvSpPr>
        <p:spPr bwMode="auto">
          <a:xfrm>
            <a:off x="1016000" y="185896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52" name="Oval 61"/>
          <p:cNvSpPr>
            <a:spLocks noChangeArrowheads="1"/>
          </p:cNvSpPr>
          <p:nvPr/>
        </p:nvSpPr>
        <p:spPr bwMode="auto">
          <a:xfrm>
            <a:off x="3067050" y="39465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53" name="Oval 62"/>
          <p:cNvSpPr>
            <a:spLocks noChangeArrowheads="1"/>
          </p:cNvSpPr>
          <p:nvPr/>
        </p:nvSpPr>
        <p:spPr bwMode="auto">
          <a:xfrm>
            <a:off x="1089025" y="229711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54" name="Oval 63"/>
          <p:cNvSpPr>
            <a:spLocks noChangeArrowheads="1"/>
          </p:cNvSpPr>
          <p:nvPr/>
        </p:nvSpPr>
        <p:spPr bwMode="auto">
          <a:xfrm>
            <a:off x="1497013" y="38671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55" name="Oval 64"/>
          <p:cNvSpPr>
            <a:spLocks noChangeArrowheads="1"/>
          </p:cNvSpPr>
          <p:nvPr/>
        </p:nvSpPr>
        <p:spPr bwMode="auto">
          <a:xfrm>
            <a:off x="1606550" y="40862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56" name="Oval 65"/>
          <p:cNvSpPr>
            <a:spLocks noChangeArrowheads="1"/>
          </p:cNvSpPr>
          <p:nvPr/>
        </p:nvSpPr>
        <p:spPr bwMode="auto">
          <a:xfrm>
            <a:off x="1679575" y="39401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57" name="Oval 66"/>
          <p:cNvSpPr>
            <a:spLocks noChangeArrowheads="1"/>
          </p:cNvSpPr>
          <p:nvPr/>
        </p:nvSpPr>
        <p:spPr bwMode="auto">
          <a:xfrm>
            <a:off x="1271588" y="34290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58" name="Oval 67"/>
          <p:cNvSpPr>
            <a:spLocks noChangeArrowheads="1"/>
          </p:cNvSpPr>
          <p:nvPr/>
        </p:nvSpPr>
        <p:spPr bwMode="auto">
          <a:xfrm>
            <a:off x="1381125" y="36480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59" name="Oval 68"/>
          <p:cNvSpPr>
            <a:spLocks noChangeArrowheads="1"/>
          </p:cNvSpPr>
          <p:nvPr/>
        </p:nvSpPr>
        <p:spPr bwMode="auto">
          <a:xfrm>
            <a:off x="1454150" y="35020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60" name="Oval 69"/>
          <p:cNvSpPr>
            <a:spLocks noChangeArrowheads="1"/>
          </p:cNvSpPr>
          <p:nvPr/>
        </p:nvSpPr>
        <p:spPr bwMode="auto">
          <a:xfrm>
            <a:off x="1423988" y="35020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61" name="Oval 70"/>
          <p:cNvSpPr>
            <a:spLocks noChangeArrowheads="1"/>
          </p:cNvSpPr>
          <p:nvPr/>
        </p:nvSpPr>
        <p:spPr bwMode="auto">
          <a:xfrm>
            <a:off x="1533525" y="37211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62" name="Oval 71"/>
          <p:cNvSpPr>
            <a:spLocks noChangeArrowheads="1"/>
          </p:cNvSpPr>
          <p:nvPr/>
        </p:nvSpPr>
        <p:spPr bwMode="auto">
          <a:xfrm>
            <a:off x="1606550" y="35750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cxnSp>
        <p:nvCxnSpPr>
          <p:cNvPr id="93" name="Straight Arrow Connector 92"/>
          <p:cNvCxnSpPr>
            <a:cxnSpLocks noChangeShapeType="1"/>
            <a:endCxn id="1036" idx="4"/>
          </p:cNvCxnSpPr>
          <p:nvPr/>
        </p:nvCxnSpPr>
        <p:spPr bwMode="auto">
          <a:xfrm flipV="1">
            <a:off x="2841625" y="2370138"/>
            <a:ext cx="255588" cy="1131887"/>
          </a:xfrm>
          <a:prstGeom prst="straightConnector1">
            <a:avLst/>
          </a:prstGeom>
          <a:noFill/>
          <a:ln w="57150" algn="ctr">
            <a:solidFill>
              <a:srgbClr val="002060"/>
            </a:solidFill>
            <a:round/>
            <a:headEnd type="arrow" w="med" len="med"/>
            <a:tailEnd type="arrow" w="med" len="med"/>
          </a:ln>
        </p:spPr>
      </p:cxnSp>
      <p:graphicFrame>
        <p:nvGraphicFramePr>
          <p:cNvPr id="1026" name="Object 76"/>
          <p:cNvGraphicFramePr>
            <a:graphicFrameLocks noChangeAspect="1"/>
          </p:cNvGraphicFramePr>
          <p:nvPr/>
        </p:nvGraphicFramePr>
        <p:xfrm>
          <a:off x="3233738" y="2095500"/>
          <a:ext cx="455612" cy="501650"/>
        </p:xfrm>
        <a:graphic>
          <a:graphicData uri="http://schemas.openxmlformats.org/presentationml/2006/ole">
            <p:oleObj spid="_x0000_s832514" name="Equation" r:id="rId4" imgW="126720" imgH="139680" progId="Equation.3">
              <p:embed/>
            </p:oleObj>
          </a:graphicData>
        </a:graphic>
      </p:graphicFrame>
      <p:graphicFrame>
        <p:nvGraphicFramePr>
          <p:cNvPr id="1027" name="Object 77"/>
          <p:cNvGraphicFramePr>
            <a:graphicFrameLocks noChangeAspect="1"/>
          </p:cNvGraphicFramePr>
          <p:nvPr/>
        </p:nvGraphicFramePr>
        <p:xfrm>
          <a:off x="2262188" y="3106738"/>
          <a:ext cx="455612" cy="638175"/>
        </p:xfrm>
        <a:graphic>
          <a:graphicData uri="http://schemas.openxmlformats.org/presentationml/2006/ole">
            <p:oleObj spid="_x0000_s832515" name="Equation" r:id="rId5" imgW="126720" imgH="177480" progId="Equation.3">
              <p:embed/>
            </p:oleObj>
          </a:graphicData>
        </a:graphic>
      </p:graphicFrame>
      <p:grpSp>
        <p:nvGrpSpPr>
          <p:cNvPr id="3" name="Group 44"/>
          <p:cNvGrpSpPr>
            <a:grpSpLocks/>
          </p:cNvGrpSpPr>
          <p:nvPr/>
        </p:nvGrpSpPr>
        <p:grpSpPr bwMode="auto">
          <a:xfrm>
            <a:off x="3886200" y="1676400"/>
            <a:ext cx="5210175" cy="2044700"/>
            <a:chOff x="3987792" y="2041506"/>
            <a:chExt cx="5210956" cy="2044728"/>
          </a:xfrm>
        </p:grpSpPr>
        <p:graphicFrame>
          <p:nvGraphicFramePr>
            <p:cNvPr id="1028" name="Object 75"/>
            <p:cNvGraphicFramePr>
              <a:graphicFrameLocks noChangeAspect="1"/>
            </p:cNvGraphicFramePr>
            <p:nvPr/>
          </p:nvGraphicFramePr>
          <p:xfrm>
            <a:off x="4352922" y="2041506"/>
            <a:ext cx="4845826" cy="1862163"/>
          </p:xfrm>
          <a:graphic>
            <a:graphicData uri="http://schemas.openxmlformats.org/presentationml/2006/ole">
              <p:oleObj spid="_x0000_s832516" name="Equation" r:id="rId6" imgW="1981080" imgH="761760" progId="Equation.3">
                <p:embed/>
              </p:oleObj>
            </a:graphicData>
          </a:graphic>
        </p:graphicFrame>
        <p:sp>
          <p:nvSpPr>
            <p:cNvPr id="43" name="Rectangle 42"/>
            <p:cNvSpPr/>
            <p:nvPr/>
          </p:nvSpPr>
          <p:spPr>
            <a:xfrm>
              <a:off x="3987792" y="2844792"/>
              <a:ext cx="1570272" cy="12414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5448300" y="2406650"/>
            <a:ext cx="2847975" cy="1241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0" y="6276201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itle 1"/>
          <p:cNvSpPr>
            <a:spLocks noGrp="1"/>
          </p:cNvSpPr>
          <p:nvPr>
            <p:ph type="title"/>
          </p:nvPr>
        </p:nvSpPr>
        <p:spPr>
          <a:xfrm>
            <a:off x="1524000" y="-152400"/>
            <a:ext cx="7772400" cy="1143000"/>
          </a:xfrm>
        </p:spPr>
        <p:txBody>
          <a:bodyPr/>
          <a:lstStyle/>
          <a:p>
            <a:r>
              <a:rPr lang="en-US" sz="3600" dirty="0" smtClean="0"/>
              <a:t>Includes: more regular patterns</a:t>
            </a:r>
          </a:p>
        </p:txBody>
      </p:sp>
      <p:pic>
        <p:nvPicPr>
          <p:cNvPr id="8806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981200"/>
            <a:ext cx="2514600" cy="244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067" name="Picture 17"/>
          <p:cNvPicPr>
            <a:picLocks noChangeAspect="1" noChangeArrowheads="1"/>
          </p:cNvPicPr>
          <p:nvPr/>
        </p:nvPicPr>
        <p:blipFill>
          <a:blip r:embed="rId4" cstate="print"/>
          <a:srcRect l="6250" t="7858" r="6667" b="8383"/>
          <a:stretch>
            <a:fillRect/>
          </a:stretch>
        </p:blipFill>
        <p:spPr bwMode="auto">
          <a:xfrm>
            <a:off x="3200400" y="1981200"/>
            <a:ext cx="2819400" cy="2438400"/>
          </a:xfrm>
          <a:prstGeom prst="rect">
            <a:avLst/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</p:spPr>
      </p:pic>
      <p:pic>
        <p:nvPicPr>
          <p:cNvPr id="88068" name="Picture 2" descr="http://www.ux.uis.no/~tranden/brodatz/D102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72200" y="1917700"/>
            <a:ext cx="25146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Title 1"/>
          <p:cNvSpPr>
            <a:spLocks noGrp="1"/>
          </p:cNvSpPr>
          <p:nvPr>
            <p:ph type="title" idx="4294967295"/>
          </p:nvPr>
        </p:nvSpPr>
        <p:spPr>
          <a:xfrm>
            <a:off x="685800" y="-152400"/>
            <a:ext cx="9144000" cy="1143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Texture representation: example</a:t>
            </a:r>
          </a:p>
        </p:txBody>
      </p:sp>
      <p:cxnSp>
        <p:nvCxnSpPr>
          <p:cNvPr id="2056" name="Straight Arrow Connector 30"/>
          <p:cNvCxnSpPr>
            <a:cxnSpLocks noChangeShapeType="1"/>
          </p:cNvCxnSpPr>
          <p:nvPr/>
        </p:nvCxnSpPr>
        <p:spPr bwMode="auto">
          <a:xfrm>
            <a:off x="723900" y="4483100"/>
            <a:ext cx="3103563" cy="1588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057" name="Straight Arrow Connector 35"/>
          <p:cNvCxnSpPr>
            <a:cxnSpLocks noChangeShapeType="1"/>
          </p:cNvCxnSpPr>
          <p:nvPr/>
        </p:nvCxnSpPr>
        <p:spPr bwMode="auto">
          <a:xfrm rot="5400000" flipH="1" flipV="1">
            <a:off x="-626269" y="3167857"/>
            <a:ext cx="2701925" cy="1588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058" name="TextBox 38"/>
          <p:cNvSpPr txBox="1">
            <a:spLocks noChangeArrowheads="1"/>
          </p:cNvSpPr>
          <p:nvPr/>
        </p:nvSpPr>
        <p:spPr bwMode="auto">
          <a:xfrm>
            <a:off x="1395413" y="4560888"/>
            <a:ext cx="2336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Dimension 1</a:t>
            </a:r>
          </a:p>
        </p:txBody>
      </p:sp>
      <p:sp>
        <p:nvSpPr>
          <p:cNvPr id="2059" name="TextBox 39"/>
          <p:cNvSpPr txBox="1">
            <a:spLocks noChangeArrowheads="1"/>
          </p:cNvSpPr>
          <p:nvPr/>
        </p:nvSpPr>
        <p:spPr bwMode="auto">
          <a:xfrm rot="-5400000">
            <a:off x="-516731" y="2967832"/>
            <a:ext cx="18573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Dimension 2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1016000" y="1822450"/>
            <a:ext cx="2373313" cy="1935163"/>
            <a:chOff x="1760499" y="1968480"/>
            <a:chExt cx="2373345" cy="1935189"/>
          </a:xfrm>
        </p:grpSpPr>
        <p:sp>
          <p:nvSpPr>
            <p:cNvPr id="2101" name="Oval 40"/>
            <p:cNvSpPr>
              <a:spLocks noChangeArrowheads="1"/>
            </p:cNvSpPr>
            <p:nvPr/>
          </p:nvSpPr>
          <p:spPr bwMode="auto">
            <a:xfrm>
              <a:off x="1760499" y="3136896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2102" name="Oval 41"/>
            <p:cNvSpPr>
              <a:spLocks noChangeArrowheads="1"/>
            </p:cNvSpPr>
            <p:nvPr/>
          </p:nvSpPr>
          <p:spPr bwMode="auto">
            <a:xfrm>
              <a:off x="3476610" y="3648078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2103" name="Oval 42"/>
            <p:cNvSpPr>
              <a:spLocks noChangeArrowheads="1"/>
            </p:cNvSpPr>
            <p:nvPr/>
          </p:nvSpPr>
          <p:spPr bwMode="auto">
            <a:xfrm>
              <a:off x="3914766" y="1968480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  <p:sp>
        <p:nvSpPr>
          <p:cNvPr id="2061" name="Oval 44"/>
          <p:cNvSpPr>
            <a:spLocks noChangeArrowheads="1"/>
          </p:cNvSpPr>
          <p:nvPr/>
        </p:nvSpPr>
        <p:spPr bwMode="auto">
          <a:xfrm>
            <a:off x="2878138" y="178593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62" name="Oval 45"/>
          <p:cNvSpPr>
            <a:spLocks noChangeArrowheads="1"/>
          </p:cNvSpPr>
          <p:nvPr/>
        </p:nvSpPr>
        <p:spPr bwMode="auto">
          <a:xfrm>
            <a:off x="2987675" y="21145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63" name="Oval 46"/>
          <p:cNvSpPr>
            <a:spLocks noChangeArrowheads="1"/>
          </p:cNvSpPr>
          <p:nvPr/>
        </p:nvSpPr>
        <p:spPr bwMode="auto">
          <a:xfrm>
            <a:off x="2914650" y="37941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64" name="Oval 47"/>
          <p:cNvSpPr>
            <a:spLocks noChangeArrowheads="1"/>
          </p:cNvSpPr>
          <p:nvPr/>
        </p:nvSpPr>
        <p:spPr bwMode="auto">
          <a:xfrm>
            <a:off x="1052513" y="207803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65" name="Oval 48"/>
          <p:cNvSpPr>
            <a:spLocks noChangeArrowheads="1"/>
          </p:cNvSpPr>
          <p:nvPr/>
        </p:nvSpPr>
        <p:spPr bwMode="auto">
          <a:xfrm>
            <a:off x="1344613" y="24066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66" name="Oval 49"/>
          <p:cNvSpPr>
            <a:spLocks noChangeArrowheads="1"/>
          </p:cNvSpPr>
          <p:nvPr/>
        </p:nvSpPr>
        <p:spPr bwMode="auto">
          <a:xfrm>
            <a:off x="3133725" y="361156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67" name="Oval 50"/>
          <p:cNvSpPr>
            <a:spLocks noChangeArrowheads="1"/>
          </p:cNvSpPr>
          <p:nvPr/>
        </p:nvSpPr>
        <p:spPr bwMode="auto">
          <a:xfrm>
            <a:off x="979488" y="37941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68" name="Oval 51"/>
          <p:cNvSpPr>
            <a:spLocks noChangeArrowheads="1"/>
          </p:cNvSpPr>
          <p:nvPr/>
        </p:nvSpPr>
        <p:spPr bwMode="auto">
          <a:xfrm>
            <a:off x="1271588" y="412273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69" name="Oval 52"/>
          <p:cNvSpPr>
            <a:spLocks noChangeArrowheads="1"/>
          </p:cNvSpPr>
          <p:nvPr/>
        </p:nvSpPr>
        <p:spPr bwMode="auto">
          <a:xfrm>
            <a:off x="1344613" y="37941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70" name="Oval 53"/>
          <p:cNvSpPr>
            <a:spLocks noChangeArrowheads="1"/>
          </p:cNvSpPr>
          <p:nvPr/>
        </p:nvSpPr>
        <p:spPr bwMode="auto">
          <a:xfrm>
            <a:off x="1454150" y="40132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71" name="Oval 54"/>
          <p:cNvSpPr>
            <a:spLocks noChangeArrowheads="1"/>
          </p:cNvSpPr>
          <p:nvPr/>
        </p:nvSpPr>
        <p:spPr bwMode="auto">
          <a:xfrm>
            <a:off x="906463" y="41656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72" name="Oval 55"/>
          <p:cNvSpPr>
            <a:spLocks noChangeArrowheads="1"/>
          </p:cNvSpPr>
          <p:nvPr/>
        </p:nvSpPr>
        <p:spPr bwMode="auto">
          <a:xfrm>
            <a:off x="1125538" y="39401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73" name="Oval 56"/>
          <p:cNvSpPr>
            <a:spLocks noChangeArrowheads="1"/>
          </p:cNvSpPr>
          <p:nvPr/>
        </p:nvSpPr>
        <p:spPr bwMode="auto">
          <a:xfrm>
            <a:off x="1198563" y="361156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74" name="Oval 57"/>
          <p:cNvSpPr>
            <a:spLocks noChangeArrowheads="1"/>
          </p:cNvSpPr>
          <p:nvPr/>
        </p:nvSpPr>
        <p:spPr bwMode="auto">
          <a:xfrm>
            <a:off x="1527175" y="38671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75" name="Oval 58"/>
          <p:cNvSpPr>
            <a:spLocks noChangeArrowheads="1"/>
          </p:cNvSpPr>
          <p:nvPr/>
        </p:nvSpPr>
        <p:spPr bwMode="auto">
          <a:xfrm>
            <a:off x="942975" y="368458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76" name="Oval 59"/>
          <p:cNvSpPr>
            <a:spLocks noChangeArrowheads="1"/>
          </p:cNvSpPr>
          <p:nvPr/>
        </p:nvSpPr>
        <p:spPr bwMode="auto">
          <a:xfrm>
            <a:off x="1308100" y="21145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77" name="Oval 60"/>
          <p:cNvSpPr>
            <a:spLocks noChangeArrowheads="1"/>
          </p:cNvSpPr>
          <p:nvPr/>
        </p:nvSpPr>
        <p:spPr bwMode="auto">
          <a:xfrm>
            <a:off x="1016000" y="185896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78" name="Oval 61"/>
          <p:cNvSpPr>
            <a:spLocks noChangeArrowheads="1"/>
          </p:cNvSpPr>
          <p:nvPr/>
        </p:nvSpPr>
        <p:spPr bwMode="auto">
          <a:xfrm>
            <a:off x="3067050" y="39465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79" name="Oval 62"/>
          <p:cNvSpPr>
            <a:spLocks noChangeArrowheads="1"/>
          </p:cNvSpPr>
          <p:nvPr/>
        </p:nvSpPr>
        <p:spPr bwMode="auto">
          <a:xfrm>
            <a:off x="1089025" y="229711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80" name="Oval 63"/>
          <p:cNvSpPr>
            <a:spLocks noChangeArrowheads="1"/>
          </p:cNvSpPr>
          <p:nvPr/>
        </p:nvSpPr>
        <p:spPr bwMode="auto">
          <a:xfrm>
            <a:off x="1497013" y="38671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81" name="Oval 64"/>
          <p:cNvSpPr>
            <a:spLocks noChangeArrowheads="1"/>
          </p:cNvSpPr>
          <p:nvPr/>
        </p:nvSpPr>
        <p:spPr bwMode="auto">
          <a:xfrm>
            <a:off x="1606550" y="40862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82" name="Oval 65"/>
          <p:cNvSpPr>
            <a:spLocks noChangeArrowheads="1"/>
          </p:cNvSpPr>
          <p:nvPr/>
        </p:nvSpPr>
        <p:spPr bwMode="auto">
          <a:xfrm>
            <a:off x="1679575" y="39401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83" name="Oval 66"/>
          <p:cNvSpPr>
            <a:spLocks noChangeArrowheads="1"/>
          </p:cNvSpPr>
          <p:nvPr/>
        </p:nvSpPr>
        <p:spPr bwMode="auto">
          <a:xfrm>
            <a:off x="1271588" y="34290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84" name="Oval 67"/>
          <p:cNvSpPr>
            <a:spLocks noChangeArrowheads="1"/>
          </p:cNvSpPr>
          <p:nvPr/>
        </p:nvSpPr>
        <p:spPr bwMode="auto">
          <a:xfrm>
            <a:off x="1381125" y="36480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85" name="Oval 68"/>
          <p:cNvSpPr>
            <a:spLocks noChangeArrowheads="1"/>
          </p:cNvSpPr>
          <p:nvPr/>
        </p:nvSpPr>
        <p:spPr bwMode="auto">
          <a:xfrm>
            <a:off x="1454150" y="35020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86" name="Oval 69"/>
          <p:cNvSpPr>
            <a:spLocks noChangeArrowheads="1"/>
          </p:cNvSpPr>
          <p:nvPr/>
        </p:nvSpPr>
        <p:spPr bwMode="auto">
          <a:xfrm>
            <a:off x="1423988" y="35020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87" name="Oval 70"/>
          <p:cNvSpPr>
            <a:spLocks noChangeArrowheads="1"/>
          </p:cNvSpPr>
          <p:nvPr/>
        </p:nvSpPr>
        <p:spPr bwMode="auto">
          <a:xfrm>
            <a:off x="1533525" y="37211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88" name="Oval 71"/>
          <p:cNvSpPr>
            <a:spLocks noChangeArrowheads="1"/>
          </p:cNvSpPr>
          <p:nvPr/>
        </p:nvSpPr>
        <p:spPr bwMode="auto">
          <a:xfrm>
            <a:off x="1606550" y="35750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cxnSp>
        <p:nvCxnSpPr>
          <p:cNvPr id="2089" name="Straight Arrow Connector 92"/>
          <p:cNvCxnSpPr>
            <a:cxnSpLocks noChangeShapeType="1"/>
            <a:endCxn id="2062" idx="4"/>
          </p:cNvCxnSpPr>
          <p:nvPr/>
        </p:nvCxnSpPr>
        <p:spPr bwMode="auto">
          <a:xfrm flipV="1">
            <a:off x="2841625" y="2370138"/>
            <a:ext cx="255588" cy="1131887"/>
          </a:xfrm>
          <a:prstGeom prst="straightConnector1">
            <a:avLst/>
          </a:prstGeom>
          <a:noFill/>
          <a:ln w="57150" algn="ctr">
            <a:solidFill>
              <a:srgbClr val="002060"/>
            </a:solidFill>
            <a:round/>
            <a:headEnd type="arrow" w="med" len="med"/>
            <a:tailEnd type="arrow" w="med" len="med"/>
          </a:ln>
        </p:spPr>
      </p:cxnSp>
      <p:graphicFrame>
        <p:nvGraphicFramePr>
          <p:cNvPr id="2050" name="Object 76"/>
          <p:cNvGraphicFramePr>
            <a:graphicFrameLocks noChangeAspect="1"/>
          </p:cNvGraphicFramePr>
          <p:nvPr/>
        </p:nvGraphicFramePr>
        <p:xfrm>
          <a:off x="3233738" y="2095500"/>
          <a:ext cx="455612" cy="501650"/>
        </p:xfrm>
        <a:graphic>
          <a:graphicData uri="http://schemas.openxmlformats.org/presentationml/2006/ole">
            <p:oleObj spid="_x0000_s834562" name="Equation" r:id="rId4" imgW="126720" imgH="139680" progId="Equation.3">
              <p:embed/>
            </p:oleObj>
          </a:graphicData>
        </a:graphic>
      </p:graphicFrame>
      <p:graphicFrame>
        <p:nvGraphicFramePr>
          <p:cNvPr id="2051" name="Object 77"/>
          <p:cNvGraphicFramePr>
            <a:graphicFrameLocks noChangeAspect="1"/>
          </p:cNvGraphicFramePr>
          <p:nvPr/>
        </p:nvGraphicFramePr>
        <p:xfrm>
          <a:off x="2262188" y="3106738"/>
          <a:ext cx="455612" cy="638175"/>
        </p:xfrm>
        <a:graphic>
          <a:graphicData uri="http://schemas.openxmlformats.org/presentationml/2006/ole">
            <p:oleObj spid="_x0000_s834563" name="Equation" r:id="rId5" imgW="126720" imgH="177480" progId="Equation.3">
              <p:embed/>
            </p:oleObj>
          </a:graphicData>
        </a:graphic>
      </p:graphicFrame>
      <p:sp>
        <p:nvSpPr>
          <p:cNvPr id="44" name="Rectangle 43"/>
          <p:cNvSpPr/>
          <p:nvPr/>
        </p:nvSpPr>
        <p:spPr>
          <a:xfrm>
            <a:off x="5448300" y="2241550"/>
            <a:ext cx="2847975" cy="1241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2091" name="Picture 3"/>
          <p:cNvPicPr>
            <a:picLocks noChangeAspect="1" noChangeArrowheads="1"/>
          </p:cNvPicPr>
          <p:nvPr/>
        </p:nvPicPr>
        <p:blipFill>
          <a:blip r:embed="rId6" cstate="print"/>
          <a:srcRect l="25868" t="39955" r="62596" b="37051"/>
          <a:stretch>
            <a:fillRect/>
          </a:stretch>
        </p:blipFill>
        <p:spPr bwMode="auto">
          <a:xfrm>
            <a:off x="5119688" y="1219200"/>
            <a:ext cx="23812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92" name="Rectangle 26"/>
          <p:cNvSpPr>
            <a:spLocks noChangeArrowheads="1"/>
          </p:cNvSpPr>
          <p:nvPr/>
        </p:nvSpPr>
        <p:spPr bwMode="auto">
          <a:xfrm>
            <a:off x="6178550" y="1912938"/>
            <a:ext cx="292100" cy="36512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graphicFrame>
        <p:nvGraphicFramePr>
          <p:cNvPr id="2052" name="Object 5"/>
          <p:cNvGraphicFramePr>
            <a:graphicFrameLocks noChangeAspect="1"/>
          </p:cNvGraphicFramePr>
          <p:nvPr/>
        </p:nvGraphicFramePr>
        <p:xfrm>
          <a:off x="7675563" y="1876425"/>
          <a:ext cx="455612" cy="501650"/>
        </p:xfrm>
        <a:graphic>
          <a:graphicData uri="http://schemas.openxmlformats.org/presentationml/2006/ole">
            <p:oleObj spid="_x0000_s834564" name="Equation" r:id="rId7" imgW="126720" imgH="139680" progId="Equation.3">
              <p:embed/>
            </p:oleObj>
          </a:graphicData>
        </a:graphic>
      </p:graphicFrame>
      <p:cxnSp>
        <p:nvCxnSpPr>
          <p:cNvPr id="53" name="Straight Arrow Connector 52"/>
          <p:cNvCxnSpPr>
            <a:endCxn id="2092" idx="3"/>
          </p:cNvCxnSpPr>
          <p:nvPr/>
        </p:nvCxnSpPr>
        <p:spPr>
          <a:xfrm rot="10800000">
            <a:off x="6470650" y="2095500"/>
            <a:ext cx="1204913" cy="36513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56"/>
          <p:cNvGrpSpPr>
            <a:grpSpLocks/>
          </p:cNvGrpSpPr>
          <p:nvPr/>
        </p:nvGrpSpPr>
        <p:grpSpPr bwMode="auto">
          <a:xfrm>
            <a:off x="6689725" y="3081338"/>
            <a:ext cx="1477963" cy="638175"/>
            <a:chOff x="6689754" y="3246435"/>
            <a:chExt cx="1477976" cy="638175"/>
          </a:xfrm>
        </p:grpSpPr>
        <p:sp>
          <p:nvSpPr>
            <p:cNvPr id="2099" name="Rectangle 26"/>
            <p:cNvSpPr>
              <a:spLocks noChangeArrowheads="1"/>
            </p:cNvSpPr>
            <p:nvPr/>
          </p:nvSpPr>
          <p:spPr bwMode="auto">
            <a:xfrm>
              <a:off x="6689754" y="3355974"/>
              <a:ext cx="292100" cy="365125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graphicFrame>
          <p:nvGraphicFramePr>
            <p:cNvPr id="2054" name="Object 6"/>
            <p:cNvGraphicFramePr>
              <a:graphicFrameLocks noChangeAspect="1"/>
            </p:cNvGraphicFramePr>
            <p:nvPr/>
          </p:nvGraphicFramePr>
          <p:xfrm>
            <a:off x="7712118" y="3246435"/>
            <a:ext cx="455612" cy="638175"/>
          </p:xfrm>
          <a:graphic>
            <a:graphicData uri="http://schemas.openxmlformats.org/presentationml/2006/ole">
              <p:oleObj spid="_x0000_s834566" name="Equation" r:id="rId8" imgW="126720" imgH="177480" progId="Equation.3">
                <p:embed/>
              </p:oleObj>
            </a:graphicData>
          </a:graphic>
        </p:graphicFrame>
        <p:cxnSp>
          <p:nvCxnSpPr>
            <p:cNvPr id="54" name="Straight Arrow Connector 53"/>
            <p:cNvCxnSpPr/>
            <p:nvPr/>
          </p:nvCxnSpPr>
          <p:spPr>
            <a:xfrm rot="10800000">
              <a:off x="7054882" y="3502022"/>
              <a:ext cx="693744" cy="3651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95" name="TextBox 58"/>
          <p:cNvSpPr txBox="1">
            <a:spLocks noChangeArrowheads="1"/>
          </p:cNvSpPr>
          <p:nvPr/>
        </p:nvSpPr>
        <p:spPr bwMode="auto">
          <a:xfrm>
            <a:off x="336550" y="5105400"/>
            <a:ext cx="5002213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Distance reveals how dissimilar texture from window a is from texture in window </a:t>
            </a:r>
            <a:r>
              <a:rPr lang="en-US" sz="2400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b</a:t>
            </a:r>
            <a:r>
              <a:rPr lang="en-US" sz="24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.</a:t>
            </a:r>
          </a:p>
        </p:txBody>
      </p:sp>
      <p:pic>
        <p:nvPicPr>
          <p:cNvPr id="1070" name="Picture 46" descr="http://farm4.static.flickr.com/3220/2480107713_c8ddaf3801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046663" y="4468813"/>
            <a:ext cx="2665412" cy="1951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" name="Rectangle 26"/>
          <p:cNvSpPr>
            <a:spLocks noChangeArrowheads="1"/>
          </p:cNvSpPr>
          <p:nvPr/>
        </p:nvSpPr>
        <p:spPr bwMode="auto">
          <a:xfrm>
            <a:off x="5594350" y="5126038"/>
            <a:ext cx="292100" cy="36512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graphicFrame>
        <p:nvGraphicFramePr>
          <p:cNvPr id="61" name="Object 8"/>
          <p:cNvGraphicFramePr>
            <a:graphicFrameLocks noChangeAspect="1"/>
          </p:cNvGraphicFramePr>
          <p:nvPr/>
        </p:nvGraphicFramePr>
        <p:xfrm>
          <a:off x="7931150" y="4979988"/>
          <a:ext cx="455613" cy="711200"/>
        </p:xfrm>
        <a:graphic>
          <a:graphicData uri="http://schemas.openxmlformats.org/presentationml/2006/ole">
            <p:oleObj spid="_x0000_s834565" name="Equation" r:id="rId10" imgW="126720" imgH="177480" progId="Equation.3">
              <p:embed/>
            </p:oleObj>
          </a:graphicData>
        </a:graphic>
      </p:graphicFrame>
      <p:cxnSp>
        <p:nvCxnSpPr>
          <p:cNvPr id="62" name="Straight Arrow Connector 61"/>
          <p:cNvCxnSpPr/>
          <p:nvPr/>
        </p:nvCxnSpPr>
        <p:spPr>
          <a:xfrm rot="10800000" flipV="1">
            <a:off x="5959475" y="5272088"/>
            <a:ext cx="2044700" cy="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0" y="6324600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5" name="Title 1"/>
          <p:cNvSpPr>
            <a:spLocks noGrp="1"/>
          </p:cNvSpPr>
          <p:nvPr>
            <p:ph type="title"/>
          </p:nvPr>
        </p:nvSpPr>
        <p:spPr>
          <a:xfrm>
            <a:off x="1897062" y="-76200"/>
            <a:ext cx="6561138" cy="1143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Texture representation: window scale</a:t>
            </a:r>
          </a:p>
        </p:txBody>
      </p:sp>
      <p:sp>
        <p:nvSpPr>
          <p:cNvPr id="3747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We’re assuming we know the relevant window size for which we collect these statistics.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/>
          <a:srcRect l="19641" t="25316" r="36766" b="18987"/>
          <a:stretch>
            <a:fillRect/>
          </a:stretch>
        </p:blipFill>
        <p:spPr bwMode="auto">
          <a:xfrm>
            <a:off x="811213" y="2954338"/>
            <a:ext cx="324167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425950" y="3100388"/>
            <a:ext cx="4718050" cy="181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800"/>
              <a:t>Possible to perform scale selection by looking for window scale where texture description not changing.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3" name="Title 1"/>
          <p:cNvSpPr>
            <a:spLocks noGrp="1"/>
          </p:cNvSpPr>
          <p:nvPr>
            <p:ph type="title"/>
          </p:nvPr>
        </p:nvSpPr>
        <p:spPr>
          <a:xfrm>
            <a:off x="5334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Filter banks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7325"/>
            <a:ext cx="8229600" cy="452596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smtClean="0"/>
              <a:t>Our previous example used two filters, and resulted in a 2-dimensional feature vector to describe texture in a window.</a:t>
            </a:r>
          </a:p>
          <a:p>
            <a:pPr lvl="1">
              <a:spcAft>
                <a:spcPts val="600"/>
              </a:spcAft>
            </a:pPr>
            <a:r>
              <a:rPr lang="en-US" sz="2400" smtClean="0"/>
              <a:t>x and y derivatives revealed something about local structure.</a:t>
            </a:r>
          </a:p>
          <a:p>
            <a:pPr>
              <a:spcAft>
                <a:spcPts val="600"/>
              </a:spcAft>
            </a:pPr>
            <a:r>
              <a:rPr lang="en-US" sz="2800" smtClean="0"/>
              <a:t>We can generalize to apply a collection of multiple (</a:t>
            </a:r>
            <a:r>
              <a:rPr lang="en-US" sz="2800" i="1" smtClean="0"/>
              <a:t>d</a:t>
            </a:r>
            <a:r>
              <a:rPr lang="en-US" sz="2800" smtClean="0"/>
              <a:t>) filters: a “filter bank”</a:t>
            </a:r>
          </a:p>
          <a:p>
            <a:pPr>
              <a:spcAft>
                <a:spcPts val="600"/>
              </a:spcAft>
            </a:pPr>
            <a:r>
              <a:rPr lang="en-US" sz="2800" smtClean="0"/>
              <a:t>Then our feature vectors will be </a:t>
            </a:r>
            <a:r>
              <a:rPr lang="en-US" sz="2800" i="1" smtClean="0"/>
              <a:t>d</a:t>
            </a:r>
            <a:r>
              <a:rPr lang="en-US" sz="2800" smtClean="0"/>
              <a:t>-dimensional.</a:t>
            </a:r>
          </a:p>
          <a:p>
            <a:pPr lvl="1">
              <a:spcAft>
                <a:spcPts val="600"/>
              </a:spcAft>
            </a:pPr>
            <a:r>
              <a:rPr lang="en-US" sz="2400" smtClean="0"/>
              <a:t>still can think of nearness, farness in feature space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1" name="Title 1"/>
          <p:cNvSpPr>
            <a:spLocks noGrp="1"/>
          </p:cNvSpPr>
          <p:nvPr>
            <p:ph type="title"/>
          </p:nvPr>
        </p:nvSpPr>
        <p:spPr>
          <a:xfrm>
            <a:off x="6096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Filter banks</a:t>
            </a:r>
          </a:p>
        </p:txBody>
      </p:sp>
      <p:sp>
        <p:nvSpPr>
          <p:cNvPr id="378882" name="Content Placeholder 2"/>
          <p:cNvSpPr>
            <a:spLocks noGrp="1"/>
          </p:cNvSpPr>
          <p:nvPr>
            <p:ph idx="1"/>
          </p:nvPr>
        </p:nvSpPr>
        <p:spPr>
          <a:xfrm>
            <a:off x="457200" y="4013200"/>
            <a:ext cx="8229600" cy="2112963"/>
          </a:xfrm>
        </p:spPr>
        <p:txBody>
          <a:bodyPr/>
          <a:lstStyle/>
          <a:p>
            <a:r>
              <a:rPr lang="en-US" smtClean="0"/>
              <a:t>What filters to put in the bank?</a:t>
            </a:r>
          </a:p>
          <a:p>
            <a:pPr lvl="1"/>
            <a:r>
              <a:rPr lang="en-US" smtClean="0"/>
              <a:t>Typically we want a combination of scales and orientations, different types of patterns.</a:t>
            </a:r>
          </a:p>
        </p:txBody>
      </p:sp>
      <p:pic>
        <p:nvPicPr>
          <p:cNvPr id="378883" name="Content Placeholder 3" descr="lmfilters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1420813"/>
            <a:ext cx="6832600" cy="231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884" name="TextBox 4"/>
          <p:cNvSpPr txBox="1">
            <a:spLocks noChangeArrowheads="1"/>
          </p:cNvSpPr>
          <p:nvPr/>
        </p:nvSpPr>
        <p:spPr bwMode="auto">
          <a:xfrm>
            <a:off x="228600" y="5791200"/>
            <a:ext cx="765473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000" dirty="0" err="1"/>
              <a:t>Matlab</a:t>
            </a:r>
            <a:r>
              <a:rPr lang="en-US" sz="2000" dirty="0"/>
              <a:t> code available for these examples: http://www.robots.ox.ac.uk/~vgg/research/texclass/filters.html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2005013"/>
            <a:ext cx="10223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/>
              <a:t>scales</a:t>
            </a:r>
          </a:p>
        </p:txBody>
      </p:sp>
      <p:sp>
        <p:nvSpPr>
          <p:cNvPr id="9" name="Left Brace 8"/>
          <p:cNvSpPr>
            <a:spLocks/>
          </p:cNvSpPr>
          <p:nvPr/>
        </p:nvSpPr>
        <p:spPr bwMode="auto">
          <a:xfrm>
            <a:off x="993775" y="1493838"/>
            <a:ext cx="292100" cy="1570037"/>
          </a:xfrm>
          <a:prstGeom prst="leftBrace">
            <a:avLst>
              <a:gd name="adj1" fmla="val 8336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0" name="Left Brace 9"/>
          <p:cNvSpPr>
            <a:spLocks/>
          </p:cNvSpPr>
          <p:nvPr/>
        </p:nvSpPr>
        <p:spPr bwMode="auto">
          <a:xfrm rot="5400000">
            <a:off x="2837656" y="-350043"/>
            <a:ext cx="328613" cy="3359150"/>
          </a:xfrm>
          <a:prstGeom prst="leftBrace">
            <a:avLst>
              <a:gd name="adj1" fmla="val 8329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504950" y="982663"/>
            <a:ext cx="200818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/>
              <a:t>orientations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81220" y="1968480"/>
            <a:ext cx="1862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“Edges”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59494" y="1992955"/>
            <a:ext cx="1862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“Bars”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14766" y="3209922"/>
            <a:ext cx="1862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“Spots”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0" grpId="0" animBg="1"/>
      <p:bldP spid="11" grpId="0"/>
      <p:bldP spid="12" grpId="0"/>
      <p:bldP spid="13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Multivariate Gaussian</a:t>
            </a:r>
            <a:endParaRPr lang="en-US" dirty="0"/>
          </a:p>
        </p:txBody>
      </p:sp>
      <p:grpSp>
        <p:nvGrpSpPr>
          <p:cNvPr id="3" name="Group 13"/>
          <p:cNvGrpSpPr/>
          <p:nvPr/>
        </p:nvGrpSpPr>
        <p:grpSpPr>
          <a:xfrm>
            <a:off x="76200" y="2689241"/>
            <a:ext cx="3178950" cy="3628271"/>
            <a:chOff x="-65151" y="3027357"/>
            <a:chExt cx="3320302" cy="3669557"/>
          </a:xfrm>
        </p:grpSpPr>
        <p:pic>
          <p:nvPicPr>
            <p:cNvPr id="5" name="Picture 4" descr="isotropic_std9_mean0.jpg"/>
            <p:cNvPicPr>
              <a:picLocks noChangeAspect="1"/>
            </p:cNvPicPr>
            <p:nvPr/>
          </p:nvPicPr>
          <p:blipFill>
            <a:blip r:embed="rId4" cstate="print"/>
            <a:srcRect l="8985" r="6561" b="6478"/>
            <a:stretch>
              <a:fillRect/>
            </a:stretch>
          </p:blipFill>
          <p:spPr>
            <a:xfrm>
              <a:off x="-65151" y="3027357"/>
              <a:ext cx="3320302" cy="2349701"/>
            </a:xfrm>
            <a:prstGeom prst="rect">
              <a:avLst/>
            </a:prstGeom>
          </p:spPr>
        </p:pic>
        <p:graphicFrame>
          <p:nvGraphicFramePr>
            <p:cNvPr id="11" name="Object 10"/>
            <p:cNvGraphicFramePr>
              <a:graphicFrameLocks noChangeAspect="1"/>
            </p:cNvGraphicFramePr>
            <p:nvPr/>
          </p:nvGraphicFramePr>
          <p:xfrm>
            <a:off x="738135" y="5546754"/>
            <a:ext cx="1789137" cy="1150160"/>
          </p:xfrm>
          <a:graphic>
            <a:graphicData uri="http://schemas.openxmlformats.org/presentationml/2006/ole">
              <p:oleObj spid="_x0000_s842754" name="Equation" r:id="rId5" imgW="711000" imgH="457200" progId="Equation.3">
                <p:embed/>
              </p:oleObj>
            </a:graphicData>
          </a:graphic>
        </p:graphicFrame>
      </p:grpSp>
      <p:grpSp>
        <p:nvGrpSpPr>
          <p:cNvPr id="4" name="Group 14"/>
          <p:cNvGrpSpPr/>
          <p:nvPr/>
        </p:nvGrpSpPr>
        <p:grpSpPr>
          <a:xfrm>
            <a:off x="3147993" y="2771766"/>
            <a:ext cx="3249657" cy="3541761"/>
            <a:chOff x="3147993" y="3173409"/>
            <a:chExt cx="3249657" cy="3541761"/>
          </a:xfrm>
        </p:grpSpPr>
        <p:pic>
          <p:nvPicPr>
            <p:cNvPr id="6" name="Picture 5" descr="anisotropic_diag_16_9_mean0.jpg"/>
            <p:cNvPicPr>
              <a:picLocks noChangeAspect="1"/>
            </p:cNvPicPr>
            <p:nvPr/>
          </p:nvPicPr>
          <p:blipFill>
            <a:blip r:embed="rId6" cstate="print"/>
            <a:srcRect l="9583" t="4686" r="7759" b="5337"/>
            <a:stretch>
              <a:fillRect/>
            </a:stretch>
          </p:blipFill>
          <p:spPr>
            <a:xfrm>
              <a:off x="3147993" y="3173409"/>
              <a:ext cx="3249657" cy="2260631"/>
            </a:xfrm>
            <a:prstGeom prst="rect">
              <a:avLst/>
            </a:prstGeom>
          </p:spPr>
        </p:pic>
        <p:graphicFrame>
          <p:nvGraphicFramePr>
            <p:cNvPr id="561157" name="Object 5"/>
            <p:cNvGraphicFramePr>
              <a:graphicFrameLocks noChangeAspect="1"/>
            </p:cNvGraphicFramePr>
            <p:nvPr/>
          </p:nvGraphicFramePr>
          <p:xfrm>
            <a:off x="3659175" y="5564233"/>
            <a:ext cx="1949450" cy="1150937"/>
          </p:xfrm>
          <a:graphic>
            <a:graphicData uri="http://schemas.openxmlformats.org/presentationml/2006/ole">
              <p:oleObj spid="_x0000_s842755" name="Equation" r:id="rId7" imgW="774360" imgH="457200" progId="Equation.3">
                <p:embed/>
              </p:oleObj>
            </a:graphicData>
          </a:graphic>
        </p:graphicFrame>
      </p:grpSp>
      <p:grpSp>
        <p:nvGrpSpPr>
          <p:cNvPr id="7" name="Group 15"/>
          <p:cNvGrpSpPr/>
          <p:nvPr/>
        </p:nvGrpSpPr>
        <p:grpSpPr>
          <a:xfrm>
            <a:off x="6434163" y="2771766"/>
            <a:ext cx="2628936" cy="3487769"/>
            <a:chOff x="6434163" y="3173409"/>
            <a:chExt cx="2628936" cy="3487769"/>
          </a:xfrm>
        </p:grpSpPr>
        <p:pic>
          <p:nvPicPr>
            <p:cNvPr id="561154" name="Picture 2"/>
            <p:cNvPicPr>
              <a:picLocks noChangeAspect="1" noChangeArrowheads="1"/>
            </p:cNvPicPr>
            <p:nvPr/>
          </p:nvPicPr>
          <p:blipFill>
            <a:blip r:embed="rId8" cstate="print"/>
            <a:srcRect l="55110" t="31985" r="17936" b="36500"/>
            <a:stretch>
              <a:fillRect/>
            </a:stretch>
          </p:blipFill>
          <p:spPr bwMode="auto">
            <a:xfrm>
              <a:off x="6434163" y="3173409"/>
              <a:ext cx="2628936" cy="2227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561158" name="Object 6"/>
            <p:cNvGraphicFramePr>
              <a:graphicFrameLocks noChangeAspect="1"/>
            </p:cNvGraphicFramePr>
            <p:nvPr/>
          </p:nvGraphicFramePr>
          <p:xfrm>
            <a:off x="6762780" y="5510241"/>
            <a:ext cx="1949450" cy="1150937"/>
          </p:xfrm>
          <a:graphic>
            <a:graphicData uri="http://schemas.openxmlformats.org/presentationml/2006/ole">
              <p:oleObj spid="_x0000_s842756" name="Equation" r:id="rId9" imgW="774360" imgH="457200" progId="Equation.3">
                <p:embed/>
              </p:oleObj>
            </a:graphicData>
          </a:graphic>
        </p:graphicFrame>
      </p:grpSp>
      <p:pic>
        <p:nvPicPr>
          <p:cNvPr id="561159" name="Picture 7"/>
          <p:cNvPicPr>
            <a:picLocks noChangeAspect="1" noChangeArrowheads="1"/>
          </p:cNvPicPr>
          <p:nvPr/>
        </p:nvPicPr>
        <p:blipFill>
          <a:blip r:embed="rId10" cstate="print"/>
          <a:srcRect l="9195" t="40701" r="3125" b="43284"/>
          <a:stretch>
            <a:fillRect/>
          </a:stretch>
        </p:blipFill>
        <p:spPr bwMode="auto">
          <a:xfrm>
            <a:off x="336492" y="1165194"/>
            <a:ext cx="8551917" cy="1131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lterbank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" y="1020621"/>
            <a:ext cx="8734425" cy="54891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 dirty="0" smtClean="0"/>
              <a:t>Filter bank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pita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09800" y="1066800"/>
            <a:ext cx="4917518" cy="541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4399674" y="1656475"/>
            <a:ext cx="909173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smtClean="0"/>
              <a:t>Image from http://www.texasexplorer.com/austincap2.jpg</a:t>
            </a:r>
            <a:endParaRPr lang="en-US" sz="13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297465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709837" y="325395"/>
            <a:ext cx="419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Showing magnitude of responses</a:t>
            </a:r>
            <a:endParaRPr lang="en-US" dirty="0"/>
          </a:p>
        </p:txBody>
      </p:sp>
      <p:pic>
        <p:nvPicPr>
          <p:cNvPr id="9" name="Picture 8" descr="capital.jpgfiltermag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icture 9" descr="filter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73310" y="1"/>
            <a:ext cx="2770689" cy="20780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capital.jpgfiltermag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filter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97650" y="0"/>
            <a:ext cx="2746349" cy="2059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capital.jpgfiltermag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filter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70676" y="0"/>
            <a:ext cx="2673324" cy="20049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4" name="Title 1"/>
          <p:cNvSpPr>
            <a:spLocks noGrp="1"/>
          </p:cNvSpPr>
          <p:nvPr>
            <p:ph type="title"/>
          </p:nvPr>
        </p:nvSpPr>
        <p:spPr>
          <a:xfrm>
            <a:off x="1524000" y="-152400"/>
            <a:ext cx="7772400" cy="1143000"/>
          </a:xfrm>
        </p:spPr>
        <p:txBody>
          <a:bodyPr/>
          <a:lstStyle/>
          <a:p>
            <a:r>
              <a:rPr lang="en-US" sz="3600" dirty="0" smtClean="0"/>
              <a:t>Includes: more random patterns</a:t>
            </a:r>
          </a:p>
        </p:txBody>
      </p:sp>
      <p:pic>
        <p:nvPicPr>
          <p:cNvPr id="327685" name="Picture 2"/>
          <p:cNvPicPr>
            <a:picLocks noChangeAspect="1" noChangeArrowheads="1"/>
          </p:cNvPicPr>
          <p:nvPr/>
        </p:nvPicPr>
        <p:blipFill>
          <a:blip r:embed="rId4" cstate="print"/>
          <a:srcRect l="50700" t="27486" r="36833" b="52623"/>
          <a:stretch>
            <a:fillRect/>
          </a:stretch>
        </p:blipFill>
        <p:spPr bwMode="auto">
          <a:xfrm>
            <a:off x="4724400" y="1981200"/>
            <a:ext cx="2209800" cy="2309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686" name="Picture 2"/>
          <p:cNvPicPr>
            <a:picLocks noChangeAspect="1" noChangeArrowheads="1"/>
          </p:cNvPicPr>
          <p:nvPr/>
        </p:nvPicPr>
        <p:blipFill>
          <a:blip r:embed="rId4" cstate="print"/>
          <a:srcRect l="35968" t="27486" r="50999" b="52623"/>
          <a:stretch>
            <a:fillRect/>
          </a:stretch>
        </p:blipFill>
        <p:spPr bwMode="auto">
          <a:xfrm>
            <a:off x="2286000" y="1981200"/>
            <a:ext cx="2286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27682" name="Object 2"/>
          <p:cNvGraphicFramePr>
            <a:graphicFrameLocks noChangeAspect="1"/>
          </p:cNvGraphicFramePr>
          <p:nvPr/>
        </p:nvGraphicFramePr>
        <p:xfrm>
          <a:off x="76200" y="2057400"/>
          <a:ext cx="2133600" cy="2133600"/>
        </p:xfrm>
        <a:graphic>
          <a:graphicData uri="http://schemas.openxmlformats.org/presentationml/2006/ole">
            <p:oleObj spid="_x0000_s780290" name="PhotoSuite Image" r:id="rId5" imgW="2438280" imgH="2438280" progId="">
              <p:embed/>
            </p:oleObj>
          </a:graphicData>
        </a:graphic>
      </p:graphicFrame>
      <p:graphicFrame>
        <p:nvGraphicFramePr>
          <p:cNvPr id="327683" name="Object 4"/>
          <p:cNvGraphicFramePr>
            <a:graphicFrameLocks noChangeAspect="1"/>
          </p:cNvGraphicFramePr>
          <p:nvPr/>
        </p:nvGraphicFramePr>
        <p:xfrm>
          <a:off x="7010400" y="2133600"/>
          <a:ext cx="2133600" cy="2057400"/>
        </p:xfrm>
        <a:graphic>
          <a:graphicData uri="http://schemas.openxmlformats.org/presentationml/2006/ole">
            <p:oleObj spid="_x0000_s780291" name="PhotoSuite Image" r:id="rId6" imgW="1219320" imgH="121932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capital.jpgfiltermag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filter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70676" y="0"/>
            <a:ext cx="2673324" cy="20049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capital.jpgfiltermag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filter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70676" y="0"/>
            <a:ext cx="2673324" cy="20049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capital.jpgfiltermag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filter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07188" y="0"/>
            <a:ext cx="2636811" cy="19776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capital.jpgfiltermag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filter7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70676" y="0"/>
            <a:ext cx="2673324" cy="20049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capital.jpgfiltermag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filter8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70676" y="0"/>
            <a:ext cx="2673324" cy="20049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capital.jpgfiltermag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filter9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07188" y="0"/>
            <a:ext cx="2636811" cy="19776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capital.jpgfiltermag1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filter1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34162" y="0"/>
            <a:ext cx="2709837" cy="20323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capital.jpgfiltermag1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filter1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21992" y="0"/>
            <a:ext cx="2722008" cy="20415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capital.jpgfiltermag1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 descr="filter1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14096" y="0"/>
            <a:ext cx="2429904" cy="18224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capital.jpgfiltermag1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filter1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68044" y="-1"/>
            <a:ext cx="2575956" cy="19319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7" name="Title 1"/>
          <p:cNvSpPr>
            <a:spLocks noGrp="1"/>
          </p:cNvSpPr>
          <p:nvPr>
            <p:ph type="title"/>
          </p:nvPr>
        </p:nvSpPr>
        <p:spPr>
          <a:xfrm>
            <a:off x="914400" y="-152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Texture-related tasks</a:t>
            </a:r>
          </a:p>
        </p:txBody>
      </p:sp>
      <p:sp>
        <p:nvSpPr>
          <p:cNvPr id="331778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458200" cy="4525963"/>
          </a:xfrm>
        </p:spPr>
        <p:txBody>
          <a:bodyPr/>
          <a:lstStyle/>
          <a:p>
            <a:pPr eaLnBrk="1" hangingPunct="1"/>
            <a:r>
              <a:rPr lang="en-US" sz="2800" b="1" smtClean="0"/>
              <a:t>Shape from texture</a:t>
            </a:r>
          </a:p>
          <a:p>
            <a:pPr lvl="1" eaLnBrk="1" hangingPunct="1"/>
            <a:r>
              <a:rPr lang="en-US" smtClean="0"/>
              <a:t>Estimate surface orientation or shape from image texture</a:t>
            </a:r>
          </a:p>
          <a:p>
            <a:pPr lvl="1" eaLnBrk="1" hangingPunct="1"/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capital.jpgfiltermag1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filter1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70676" y="0"/>
            <a:ext cx="2673324" cy="20049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capital.jpgfiltermag1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filter15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34162" y="0"/>
            <a:ext cx="2709837" cy="20323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capital.jpgfiltermag1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filter1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73308" y="0"/>
            <a:ext cx="2770692" cy="20780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capital.jpgfiltermag1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filter1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75940" y="0"/>
            <a:ext cx="2868060" cy="21510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capital.jpgfiltermag1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filter18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97650" y="0"/>
            <a:ext cx="2746350" cy="20597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apital_filter38_magnitude_Sqr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5830" y="398421"/>
            <a:ext cx="5942019" cy="6138706"/>
          </a:xfrm>
          <a:prstGeom prst="rect">
            <a:avLst/>
          </a:prstGeom>
        </p:spPr>
      </p:pic>
      <p:pic>
        <p:nvPicPr>
          <p:cNvPr id="4" name="Picture 3" descr="filter37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34162" y="0"/>
            <a:ext cx="2709837" cy="2032378"/>
          </a:xfrm>
          <a:prstGeom prst="rect">
            <a:avLst/>
          </a:prstGeom>
        </p:spPr>
      </p:pic>
      <p:pic>
        <p:nvPicPr>
          <p:cNvPr id="5" name="Picture 4" descr="capital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81220" y="1092168"/>
            <a:ext cx="3797351" cy="46060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324600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0"/>
            <a:ext cx="8229600" cy="9144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3200" dirty="0" smtClean="0">
                <a:latin typeface="Arial" pitchFamily="34" charset="0"/>
                <a:cs typeface="Arial" pitchFamily="34" charset="0"/>
              </a:rPr>
              <a:t>You try: Can you match the texture 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3200" dirty="0" smtClean="0">
                <a:latin typeface="Arial" pitchFamily="34" charset="0"/>
                <a:cs typeface="Arial" pitchFamily="34" charset="0"/>
              </a:rPr>
            </a:br>
            <a:r>
              <a:rPr lang="en-US" sz="3200" dirty="0" smtClean="0">
                <a:latin typeface="Arial" pitchFamily="34" charset="0"/>
                <a:cs typeface="Arial" pitchFamily="34" charset="0"/>
              </a:rPr>
              <a:t>to 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the response?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6563" name="Picture 2"/>
          <p:cNvPicPr>
            <a:picLocks noChangeAspect="1" noChangeArrowheads="1"/>
          </p:cNvPicPr>
          <p:nvPr/>
        </p:nvPicPr>
        <p:blipFill>
          <a:blip r:embed="rId3" cstate="print"/>
          <a:srcRect l="9259" t="56296" r="29630" b="25926"/>
          <a:stretch>
            <a:fillRect/>
          </a:stretch>
        </p:blipFill>
        <p:spPr bwMode="auto">
          <a:xfrm>
            <a:off x="381000" y="2895600"/>
            <a:ext cx="4724400" cy="858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4" name="Picture 2"/>
          <p:cNvPicPr>
            <a:picLocks noChangeAspect="1" noChangeArrowheads="1"/>
          </p:cNvPicPr>
          <p:nvPr/>
        </p:nvPicPr>
        <p:blipFill>
          <a:blip r:embed="rId3" cstate="print"/>
          <a:srcRect l="7407" t="14815" r="27779" b="58517"/>
          <a:stretch>
            <a:fillRect/>
          </a:stretch>
        </p:blipFill>
        <p:spPr bwMode="auto">
          <a:xfrm>
            <a:off x="381000" y="1371600"/>
            <a:ext cx="4741863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3200" y="2895600"/>
            <a:ext cx="19304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6" name="TextBox 6"/>
          <p:cNvSpPr txBox="1">
            <a:spLocks noChangeArrowheads="1"/>
          </p:cNvSpPr>
          <p:nvPr/>
        </p:nvSpPr>
        <p:spPr bwMode="auto">
          <a:xfrm>
            <a:off x="1447800" y="6183313"/>
            <a:ext cx="2590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Mean abs responses</a:t>
            </a:r>
          </a:p>
        </p:txBody>
      </p:sp>
      <p:pic>
        <p:nvPicPr>
          <p:cNvPr id="66567" name="Picture 3"/>
          <p:cNvPicPr>
            <a:picLocks noChangeAspect="1" noChangeArrowheads="1"/>
          </p:cNvPicPr>
          <p:nvPr/>
        </p:nvPicPr>
        <p:blipFill>
          <a:blip r:embed="rId5" cstate="print"/>
          <a:srcRect l="7407" t="56296" r="29630" b="25926"/>
          <a:stretch>
            <a:fillRect/>
          </a:stretch>
        </p:blipFill>
        <p:spPr bwMode="auto">
          <a:xfrm>
            <a:off x="381000" y="4114800"/>
            <a:ext cx="4749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8" name="Picture 4" descr="C:\Documents and Settings\Derek Hoiem\My Documents\Classes\Spring10 - Computer Vision\figs6\T01_05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0" y="4572000"/>
            <a:ext cx="1981200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9" name="Picture 5"/>
          <p:cNvPicPr>
            <a:picLocks noChangeAspect="1" noChangeArrowheads="1"/>
          </p:cNvPicPr>
          <p:nvPr/>
        </p:nvPicPr>
        <p:blipFill>
          <a:blip r:embed="rId7" cstate="print"/>
          <a:srcRect l="7407" t="59259" r="29630" b="20000"/>
          <a:stretch>
            <a:fillRect/>
          </a:stretch>
        </p:blipFill>
        <p:spPr bwMode="auto">
          <a:xfrm>
            <a:off x="334963" y="5257800"/>
            <a:ext cx="4811712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70" name="Picture 6" descr="C:\Documents and Settings\Derek Hoiem\My Documents\Classes\Spring10 - Computer Vision\figs6\T09_01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553200" y="1219200"/>
            <a:ext cx="19304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71" name="TextBox 10"/>
          <p:cNvSpPr txBox="1">
            <a:spLocks noChangeArrowheads="1"/>
          </p:cNvSpPr>
          <p:nvPr/>
        </p:nvSpPr>
        <p:spPr bwMode="auto">
          <a:xfrm>
            <a:off x="1219200" y="1066800"/>
            <a:ext cx="2590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prstClr val="black"/>
                </a:solidFill>
              </a:rPr>
              <a:t>Filters</a:t>
            </a:r>
          </a:p>
        </p:txBody>
      </p:sp>
      <p:sp>
        <p:nvSpPr>
          <p:cNvPr id="66572" name="TextBox 11"/>
          <p:cNvSpPr txBox="1">
            <a:spLocks noChangeArrowheads="1"/>
          </p:cNvSpPr>
          <p:nvPr/>
        </p:nvSpPr>
        <p:spPr bwMode="auto">
          <a:xfrm>
            <a:off x="6248400" y="1219200"/>
            <a:ext cx="3381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A</a:t>
            </a:r>
          </a:p>
        </p:txBody>
      </p:sp>
      <p:sp>
        <p:nvSpPr>
          <p:cNvPr id="66573" name="TextBox 12"/>
          <p:cNvSpPr txBox="1">
            <a:spLocks noChangeArrowheads="1"/>
          </p:cNvSpPr>
          <p:nvPr/>
        </p:nvSpPr>
        <p:spPr bwMode="auto">
          <a:xfrm>
            <a:off x="6248400" y="2819400"/>
            <a:ext cx="3381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B</a:t>
            </a:r>
          </a:p>
        </p:txBody>
      </p:sp>
      <p:sp>
        <p:nvSpPr>
          <p:cNvPr id="66574" name="TextBox 13"/>
          <p:cNvSpPr txBox="1">
            <a:spLocks noChangeArrowheads="1"/>
          </p:cNvSpPr>
          <p:nvPr/>
        </p:nvSpPr>
        <p:spPr bwMode="auto">
          <a:xfrm>
            <a:off x="6248400" y="4572000"/>
            <a:ext cx="3508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C</a:t>
            </a:r>
          </a:p>
        </p:txBody>
      </p:sp>
      <p:sp>
        <p:nvSpPr>
          <p:cNvPr id="66575" name="TextBox 14"/>
          <p:cNvSpPr txBox="1">
            <a:spLocks noChangeArrowheads="1"/>
          </p:cNvSpPr>
          <p:nvPr/>
        </p:nvSpPr>
        <p:spPr bwMode="auto">
          <a:xfrm>
            <a:off x="76200" y="3048000"/>
            <a:ext cx="3127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66576" name="TextBox 15"/>
          <p:cNvSpPr txBox="1">
            <a:spLocks noChangeArrowheads="1"/>
          </p:cNvSpPr>
          <p:nvPr/>
        </p:nvSpPr>
        <p:spPr bwMode="auto">
          <a:xfrm>
            <a:off x="76200" y="4267200"/>
            <a:ext cx="3127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66577" name="TextBox 16"/>
          <p:cNvSpPr txBox="1">
            <a:spLocks noChangeArrowheads="1"/>
          </p:cNvSpPr>
          <p:nvPr/>
        </p:nvSpPr>
        <p:spPr bwMode="auto">
          <a:xfrm>
            <a:off x="0" y="5638800"/>
            <a:ext cx="3127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91400" y="6183868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</a:rPr>
              <a:t>Derek </a:t>
            </a:r>
            <a:r>
              <a:rPr lang="en-US" dirty="0" err="1" smtClean="0">
                <a:solidFill>
                  <a:prstClr val="black"/>
                </a:solidFill>
                <a:latin typeface="Calibri"/>
              </a:rPr>
              <a:t>Hoiem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229600" cy="9144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3200" dirty="0" smtClean="0">
                <a:latin typeface="Arial" pitchFamily="34" charset="0"/>
                <a:cs typeface="Arial" pitchFamily="34" charset="0"/>
              </a:rPr>
              <a:t>Representing texture by 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3200" dirty="0" smtClean="0">
                <a:latin typeface="Arial" pitchFamily="34" charset="0"/>
                <a:cs typeface="Arial" pitchFamily="34" charset="0"/>
              </a:rPr>
            </a:br>
            <a:r>
              <a:rPr lang="en-US" sz="3200" dirty="0" smtClean="0">
                <a:latin typeface="Arial" pitchFamily="34" charset="0"/>
                <a:cs typeface="Arial" pitchFamily="34" charset="0"/>
              </a:rPr>
              <a:t>mean </a:t>
            </a:r>
            <a:r>
              <a:rPr lang="en-US" sz="3200" dirty="0" smtClean="0">
                <a:latin typeface="Arial" pitchFamily="34" charset="0"/>
                <a:cs typeface="Arial" pitchFamily="34" charset="0"/>
              </a:rPr>
              <a:t>abs response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7587" name="Picture 2"/>
          <p:cNvPicPr>
            <a:picLocks noChangeAspect="1" noChangeArrowheads="1"/>
          </p:cNvPicPr>
          <p:nvPr/>
        </p:nvPicPr>
        <p:blipFill>
          <a:blip r:embed="rId2" cstate="print"/>
          <a:srcRect l="9259" t="56296" r="29630" b="25926"/>
          <a:stretch>
            <a:fillRect/>
          </a:stretch>
        </p:blipFill>
        <p:spPr bwMode="auto">
          <a:xfrm>
            <a:off x="2438400" y="2895600"/>
            <a:ext cx="4724400" cy="858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8" name="Picture 2"/>
          <p:cNvPicPr>
            <a:picLocks noChangeAspect="1" noChangeArrowheads="1"/>
          </p:cNvPicPr>
          <p:nvPr/>
        </p:nvPicPr>
        <p:blipFill>
          <a:blip r:embed="rId2" cstate="print"/>
          <a:srcRect l="7407" t="14815" r="27779" b="58517"/>
          <a:stretch>
            <a:fillRect/>
          </a:stretch>
        </p:blipFill>
        <p:spPr bwMode="auto">
          <a:xfrm>
            <a:off x="2438400" y="1371600"/>
            <a:ext cx="4741863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590800"/>
            <a:ext cx="13716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0" name="Picture 3"/>
          <p:cNvPicPr>
            <a:picLocks noChangeAspect="1" noChangeArrowheads="1"/>
          </p:cNvPicPr>
          <p:nvPr/>
        </p:nvPicPr>
        <p:blipFill>
          <a:blip r:embed="rId4" cstate="print"/>
          <a:srcRect l="7407" t="56296" r="29630" b="25926"/>
          <a:stretch>
            <a:fillRect/>
          </a:stretch>
        </p:blipFill>
        <p:spPr bwMode="auto">
          <a:xfrm>
            <a:off x="2438400" y="4114800"/>
            <a:ext cx="4749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1" name="Picture 4" descr="C:\Documents and Settings\Derek Hoiem\My Documents\Classes\Spring10 - Computer Vision\figs6\T01_05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800" y="3962400"/>
            <a:ext cx="135890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2" name="Picture 5"/>
          <p:cNvPicPr>
            <a:picLocks noChangeAspect="1" noChangeArrowheads="1"/>
          </p:cNvPicPr>
          <p:nvPr/>
        </p:nvPicPr>
        <p:blipFill>
          <a:blip r:embed="rId6" cstate="print"/>
          <a:srcRect l="7407" t="59259" r="29630" b="20000"/>
          <a:stretch>
            <a:fillRect/>
          </a:stretch>
        </p:blipFill>
        <p:spPr bwMode="auto">
          <a:xfrm>
            <a:off x="2392363" y="5257800"/>
            <a:ext cx="4811712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3" name="Picture 6" descr="C:\Documents and Settings\Derek Hoiem\My Documents\Classes\Spring10 - Computer Vision\figs6\T09_01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5800" y="5257800"/>
            <a:ext cx="1320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94" name="TextBox 12"/>
          <p:cNvSpPr txBox="1">
            <a:spLocks noChangeArrowheads="1"/>
          </p:cNvSpPr>
          <p:nvPr/>
        </p:nvSpPr>
        <p:spPr bwMode="auto">
          <a:xfrm>
            <a:off x="3657600" y="6248400"/>
            <a:ext cx="2590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Mean abs responses</a:t>
            </a:r>
          </a:p>
        </p:txBody>
      </p:sp>
      <p:sp>
        <p:nvSpPr>
          <p:cNvPr id="67595" name="TextBox 13"/>
          <p:cNvSpPr txBox="1">
            <a:spLocks noChangeArrowheads="1"/>
          </p:cNvSpPr>
          <p:nvPr/>
        </p:nvSpPr>
        <p:spPr bwMode="auto">
          <a:xfrm>
            <a:off x="3429000" y="1066800"/>
            <a:ext cx="2590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prstClr val="black"/>
                </a:solidFill>
              </a:rPr>
              <a:t>Filters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91400" y="62484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</a:rPr>
              <a:t>Derek </a:t>
            </a:r>
            <a:r>
              <a:rPr lang="en-US" dirty="0" err="1" smtClean="0">
                <a:solidFill>
                  <a:prstClr val="black"/>
                </a:solidFill>
                <a:latin typeface="Calibri"/>
              </a:rPr>
              <a:t>Hoiem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apital_filter38_magnitude_Sqr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05000" y="1038085"/>
            <a:ext cx="5322849" cy="5499041"/>
          </a:xfrm>
          <a:prstGeom prst="rect">
            <a:avLst/>
          </a:prstGeom>
        </p:spPr>
      </p:pic>
      <p:pic>
        <p:nvPicPr>
          <p:cNvPr id="6" name="Picture 5" descr="filterbank.jpg"/>
          <p:cNvPicPr>
            <a:picLocks noChangeAspect="1"/>
          </p:cNvPicPr>
          <p:nvPr/>
        </p:nvPicPr>
        <p:blipFill>
          <a:blip r:embed="rId4" cstate="print"/>
          <a:srcRect l="9699" t="5540" r="7644" b="19122"/>
          <a:stretch>
            <a:fillRect/>
          </a:stretch>
        </p:blipFill>
        <p:spPr>
          <a:xfrm>
            <a:off x="6407673" y="361908"/>
            <a:ext cx="2736327" cy="189867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4645026" y="3355974"/>
            <a:ext cx="146052" cy="182565"/>
          </a:xfrm>
          <a:prstGeom prst="rect">
            <a:avLst/>
          </a:prstGeom>
          <a:noFill/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62780" y="2917818"/>
            <a:ext cx="3245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[r1, r2, …, r38]</a:t>
            </a:r>
            <a:endParaRPr lang="en-US" sz="2400" dirty="0"/>
          </a:p>
        </p:txBody>
      </p:sp>
      <p:cxnSp>
        <p:nvCxnSpPr>
          <p:cNvPr id="11" name="Straight Arrow Connector 10"/>
          <p:cNvCxnSpPr>
            <a:endCxn id="8" idx="3"/>
          </p:cNvCxnSpPr>
          <p:nvPr/>
        </p:nvCxnSpPr>
        <p:spPr bwMode="auto">
          <a:xfrm rot="10800000" flipV="1">
            <a:off x="4791079" y="3209921"/>
            <a:ext cx="2008215" cy="237335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6754905" y="3648078"/>
            <a:ext cx="24177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We can form a feature vector from the list of responses at each pixel.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6324600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itle 1"/>
          <p:cNvSpPr>
            <a:spLocks noGrp="1"/>
          </p:cNvSpPr>
          <p:nvPr>
            <p:ph type="title" idx="4294967295"/>
          </p:nvPr>
        </p:nvSpPr>
        <p:spPr>
          <a:xfrm>
            <a:off x="1219200" y="-152400"/>
            <a:ext cx="7772400" cy="1143000"/>
          </a:xfrm>
        </p:spPr>
        <p:txBody>
          <a:bodyPr/>
          <a:lstStyle/>
          <a:p>
            <a:pPr eaLnBrk="1" hangingPunct="1"/>
            <a:r>
              <a:rPr lang="en-US" i="1" dirty="0" smtClean="0"/>
              <a:t>d</a:t>
            </a:r>
            <a:r>
              <a:rPr lang="en-US" dirty="0" smtClean="0"/>
              <a:t>-dimensional features</a:t>
            </a:r>
          </a:p>
        </p:txBody>
      </p:sp>
      <p:sp>
        <p:nvSpPr>
          <p:cNvPr id="116" name="TextBox 115"/>
          <p:cNvSpPr txBox="1">
            <a:spLocks noChangeArrowheads="1"/>
          </p:cNvSpPr>
          <p:nvPr/>
        </p:nvSpPr>
        <p:spPr bwMode="auto">
          <a:xfrm>
            <a:off x="6324600" y="4706938"/>
            <a:ext cx="14605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. . .</a:t>
            </a:r>
          </a:p>
        </p:txBody>
      </p:sp>
      <p:grpSp>
        <p:nvGrpSpPr>
          <p:cNvPr id="2" name="Group 77"/>
          <p:cNvGrpSpPr>
            <a:grpSpLocks noChangeAspect="1"/>
          </p:cNvGrpSpPr>
          <p:nvPr/>
        </p:nvGrpSpPr>
        <p:grpSpPr bwMode="auto">
          <a:xfrm>
            <a:off x="519113" y="3794125"/>
            <a:ext cx="5329237" cy="2555875"/>
            <a:chOff x="446088" y="2187575"/>
            <a:chExt cx="6937375" cy="3327400"/>
          </a:xfrm>
        </p:grpSpPr>
        <p:grpSp>
          <p:nvGrpSpPr>
            <p:cNvPr id="3" name="Group 113"/>
            <p:cNvGrpSpPr>
              <a:grpSpLocks/>
            </p:cNvGrpSpPr>
            <p:nvPr/>
          </p:nvGrpSpPr>
          <p:grpSpPr bwMode="auto">
            <a:xfrm>
              <a:off x="446088" y="2260600"/>
              <a:ext cx="3103562" cy="2733675"/>
              <a:chOff x="1176291" y="2260584"/>
              <a:chExt cx="3103605" cy="2734273"/>
            </a:xfrm>
          </p:grpSpPr>
          <p:cxnSp>
            <p:nvCxnSpPr>
              <p:cNvPr id="3118" name="Straight Arrow Connector 3"/>
              <p:cNvCxnSpPr>
                <a:cxnSpLocks noChangeShapeType="1"/>
              </p:cNvCxnSpPr>
              <p:nvPr/>
            </p:nvCxnSpPr>
            <p:spPr bwMode="auto">
              <a:xfrm>
                <a:off x="1176291" y="4958344"/>
                <a:ext cx="3103605" cy="1588"/>
              </a:xfrm>
              <a:prstGeom prst="straightConnector1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3119" name="Straight Arrow Connector 4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-173896" y="3643082"/>
                <a:ext cx="2701962" cy="1588"/>
              </a:xfrm>
              <a:prstGeom prst="straightConnector1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grpSp>
            <p:nvGrpSpPr>
              <p:cNvPr id="4" name="Group 43"/>
              <p:cNvGrpSpPr>
                <a:grpSpLocks/>
              </p:cNvGrpSpPr>
              <p:nvPr/>
            </p:nvGrpSpPr>
            <p:grpSpPr bwMode="auto">
              <a:xfrm>
                <a:off x="1468395" y="2297097"/>
                <a:ext cx="2373345" cy="1935189"/>
                <a:chOff x="1760499" y="1968480"/>
                <a:chExt cx="2373345" cy="1935189"/>
              </a:xfrm>
            </p:grpSpPr>
            <p:sp>
              <p:nvSpPr>
                <p:cNvPr id="3149" name="Oval 8"/>
                <p:cNvSpPr>
                  <a:spLocks noChangeArrowheads="1"/>
                </p:cNvSpPr>
                <p:nvPr/>
              </p:nvSpPr>
              <p:spPr bwMode="auto">
                <a:xfrm>
                  <a:off x="1760499" y="3136896"/>
                  <a:ext cx="219078" cy="255591"/>
                </a:xfrm>
                <a:prstGeom prst="ellipse">
                  <a:avLst/>
                </a:prstGeom>
                <a:solidFill>
                  <a:schemeClr val="accent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kern="120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150" name="Oval 9"/>
                <p:cNvSpPr>
                  <a:spLocks noChangeArrowheads="1"/>
                </p:cNvSpPr>
                <p:nvPr/>
              </p:nvSpPr>
              <p:spPr bwMode="auto">
                <a:xfrm>
                  <a:off x="3476610" y="3648078"/>
                  <a:ext cx="219078" cy="255591"/>
                </a:xfrm>
                <a:prstGeom prst="ellipse">
                  <a:avLst/>
                </a:prstGeom>
                <a:solidFill>
                  <a:schemeClr val="accent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kern="120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151" name="Oval 10"/>
                <p:cNvSpPr>
                  <a:spLocks noChangeArrowheads="1"/>
                </p:cNvSpPr>
                <p:nvPr/>
              </p:nvSpPr>
              <p:spPr bwMode="auto">
                <a:xfrm>
                  <a:off x="3914766" y="1968480"/>
                  <a:ext cx="219078" cy="255591"/>
                </a:xfrm>
                <a:prstGeom prst="ellipse">
                  <a:avLst/>
                </a:prstGeom>
                <a:solidFill>
                  <a:schemeClr val="accent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kern="120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121" name="Oval 11"/>
              <p:cNvSpPr>
                <a:spLocks noChangeArrowheads="1"/>
              </p:cNvSpPr>
              <p:nvPr/>
            </p:nvSpPr>
            <p:spPr bwMode="auto">
              <a:xfrm>
                <a:off x="3330558" y="2260584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22" name="Oval 12"/>
              <p:cNvSpPr>
                <a:spLocks noChangeArrowheads="1"/>
              </p:cNvSpPr>
              <p:nvPr/>
            </p:nvSpPr>
            <p:spPr bwMode="auto">
              <a:xfrm>
                <a:off x="3440097" y="2589201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23" name="Oval 13"/>
              <p:cNvSpPr>
                <a:spLocks noChangeArrowheads="1"/>
              </p:cNvSpPr>
              <p:nvPr/>
            </p:nvSpPr>
            <p:spPr bwMode="auto">
              <a:xfrm>
                <a:off x="3367071" y="4268799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24" name="Oval 14"/>
              <p:cNvSpPr>
                <a:spLocks noChangeArrowheads="1"/>
              </p:cNvSpPr>
              <p:nvPr/>
            </p:nvSpPr>
            <p:spPr bwMode="auto">
              <a:xfrm>
                <a:off x="1504908" y="2552688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25" name="Oval 15"/>
              <p:cNvSpPr>
                <a:spLocks noChangeArrowheads="1"/>
              </p:cNvSpPr>
              <p:nvPr/>
            </p:nvSpPr>
            <p:spPr bwMode="auto">
              <a:xfrm>
                <a:off x="1797012" y="2881305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26" name="Oval 16"/>
              <p:cNvSpPr>
                <a:spLocks noChangeArrowheads="1"/>
              </p:cNvSpPr>
              <p:nvPr/>
            </p:nvSpPr>
            <p:spPr bwMode="auto">
              <a:xfrm>
                <a:off x="3586149" y="4086234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27" name="Oval 17"/>
              <p:cNvSpPr>
                <a:spLocks noChangeArrowheads="1"/>
              </p:cNvSpPr>
              <p:nvPr/>
            </p:nvSpPr>
            <p:spPr bwMode="auto">
              <a:xfrm>
                <a:off x="1431882" y="4268799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28" name="Oval 18"/>
              <p:cNvSpPr>
                <a:spLocks noChangeArrowheads="1"/>
              </p:cNvSpPr>
              <p:nvPr/>
            </p:nvSpPr>
            <p:spPr bwMode="auto">
              <a:xfrm>
                <a:off x="1723986" y="4597416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29" name="Oval 19"/>
              <p:cNvSpPr>
                <a:spLocks noChangeArrowheads="1"/>
              </p:cNvSpPr>
              <p:nvPr/>
            </p:nvSpPr>
            <p:spPr bwMode="auto">
              <a:xfrm>
                <a:off x="1797012" y="4268799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30" name="Oval 20"/>
              <p:cNvSpPr>
                <a:spLocks noChangeArrowheads="1"/>
              </p:cNvSpPr>
              <p:nvPr/>
            </p:nvSpPr>
            <p:spPr bwMode="auto">
              <a:xfrm>
                <a:off x="1906551" y="4487877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31" name="Oval 21"/>
              <p:cNvSpPr>
                <a:spLocks noChangeArrowheads="1"/>
              </p:cNvSpPr>
              <p:nvPr/>
            </p:nvSpPr>
            <p:spPr bwMode="auto">
              <a:xfrm>
                <a:off x="1358856" y="4640277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32" name="Oval 22"/>
              <p:cNvSpPr>
                <a:spLocks noChangeArrowheads="1"/>
              </p:cNvSpPr>
              <p:nvPr/>
            </p:nvSpPr>
            <p:spPr bwMode="auto">
              <a:xfrm>
                <a:off x="1577934" y="4414851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33" name="Oval 23"/>
              <p:cNvSpPr>
                <a:spLocks noChangeArrowheads="1"/>
              </p:cNvSpPr>
              <p:nvPr/>
            </p:nvSpPr>
            <p:spPr bwMode="auto">
              <a:xfrm>
                <a:off x="1650960" y="4086234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34" name="Oval 24"/>
              <p:cNvSpPr>
                <a:spLocks noChangeArrowheads="1"/>
              </p:cNvSpPr>
              <p:nvPr/>
            </p:nvSpPr>
            <p:spPr bwMode="auto">
              <a:xfrm>
                <a:off x="1979577" y="4341825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35" name="Oval 25"/>
              <p:cNvSpPr>
                <a:spLocks noChangeArrowheads="1"/>
              </p:cNvSpPr>
              <p:nvPr/>
            </p:nvSpPr>
            <p:spPr bwMode="auto">
              <a:xfrm>
                <a:off x="1395369" y="4159260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36" name="Oval 26"/>
              <p:cNvSpPr>
                <a:spLocks noChangeArrowheads="1"/>
              </p:cNvSpPr>
              <p:nvPr/>
            </p:nvSpPr>
            <p:spPr bwMode="auto">
              <a:xfrm>
                <a:off x="1760499" y="2589201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37" name="Oval 27"/>
              <p:cNvSpPr>
                <a:spLocks noChangeArrowheads="1"/>
              </p:cNvSpPr>
              <p:nvPr/>
            </p:nvSpPr>
            <p:spPr bwMode="auto">
              <a:xfrm>
                <a:off x="1468395" y="2333610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38" name="Oval 28"/>
              <p:cNvSpPr>
                <a:spLocks noChangeArrowheads="1"/>
              </p:cNvSpPr>
              <p:nvPr/>
            </p:nvSpPr>
            <p:spPr bwMode="auto">
              <a:xfrm>
                <a:off x="3519471" y="4421199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39" name="Oval 29"/>
              <p:cNvSpPr>
                <a:spLocks noChangeArrowheads="1"/>
              </p:cNvSpPr>
              <p:nvPr/>
            </p:nvSpPr>
            <p:spPr bwMode="auto">
              <a:xfrm>
                <a:off x="1541421" y="2771766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40" name="Oval 30"/>
              <p:cNvSpPr>
                <a:spLocks noChangeArrowheads="1"/>
              </p:cNvSpPr>
              <p:nvPr/>
            </p:nvSpPr>
            <p:spPr bwMode="auto">
              <a:xfrm>
                <a:off x="1949412" y="4341825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41" name="Oval 31"/>
              <p:cNvSpPr>
                <a:spLocks noChangeArrowheads="1"/>
              </p:cNvSpPr>
              <p:nvPr/>
            </p:nvSpPr>
            <p:spPr bwMode="auto">
              <a:xfrm>
                <a:off x="2058951" y="4560903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42" name="Oval 32"/>
              <p:cNvSpPr>
                <a:spLocks noChangeArrowheads="1"/>
              </p:cNvSpPr>
              <p:nvPr/>
            </p:nvSpPr>
            <p:spPr bwMode="auto">
              <a:xfrm>
                <a:off x="2131977" y="4414851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43" name="Oval 33"/>
              <p:cNvSpPr>
                <a:spLocks noChangeArrowheads="1"/>
              </p:cNvSpPr>
              <p:nvPr/>
            </p:nvSpPr>
            <p:spPr bwMode="auto">
              <a:xfrm>
                <a:off x="1723986" y="3903669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44" name="Oval 34"/>
              <p:cNvSpPr>
                <a:spLocks noChangeArrowheads="1"/>
              </p:cNvSpPr>
              <p:nvPr/>
            </p:nvSpPr>
            <p:spPr bwMode="auto">
              <a:xfrm>
                <a:off x="1833525" y="4122747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45" name="Oval 35"/>
              <p:cNvSpPr>
                <a:spLocks noChangeArrowheads="1"/>
              </p:cNvSpPr>
              <p:nvPr/>
            </p:nvSpPr>
            <p:spPr bwMode="auto">
              <a:xfrm>
                <a:off x="1906551" y="3976695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46" name="Oval 36"/>
              <p:cNvSpPr>
                <a:spLocks noChangeArrowheads="1"/>
              </p:cNvSpPr>
              <p:nvPr/>
            </p:nvSpPr>
            <p:spPr bwMode="auto">
              <a:xfrm>
                <a:off x="1876386" y="3976695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47" name="Oval 37"/>
              <p:cNvSpPr>
                <a:spLocks noChangeArrowheads="1"/>
              </p:cNvSpPr>
              <p:nvPr/>
            </p:nvSpPr>
            <p:spPr bwMode="auto">
              <a:xfrm>
                <a:off x="1985925" y="4195773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48" name="Oval 38"/>
              <p:cNvSpPr>
                <a:spLocks noChangeArrowheads="1"/>
              </p:cNvSpPr>
              <p:nvPr/>
            </p:nvSpPr>
            <p:spPr bwMode="auto">
              <a:xfrm>
                <a:off x="2058951" y="4049721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5" name="Group 114"/>
            <p:cNvGrpSpPr>
              <a:grpSpLocks/>
            </p:cNvGrpSpPr>
            <p:nvPr/>
          </p:nvGrpSpPr>
          <p:grpSpPr bwMode="auto">
            <a:xfrm>
              <a:off x="4279900" y="2187575"/>
              <a:ext cx="3103563" cy="2811463"/>
              <a:chOff x="5338773" y="2187558"/>
              <a:chExt cx="3103605" cy="2811501"/>
            </a:xfrm>
          </p:grpSpPr>
          <p:cxnSp>
            <p:nvCxnSpPr>
              <p:cNvPr id="3083" name="Straight Arrow Connector 44"/>
              <p:cNvCxnSpPr>
                <a:cxnSpLocks noChangeShapeType="1"/>
              </p:cNvCxnSpPr>
              <p:nvPr/>
            </p:nvCxnSpPr>
            <p:spPr bwMode="auto">
              <a:xfrm>
                <a:off x="5338773" y="4962546"/>
                <a:ext cx="3103605" cy="1588"/>
              </a:xfrm>
              <a:prstGeom prst="straightConnector1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3084" name="Straight Arrow Connector 45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3988586" y="3647284"/>
                <a:ext cx="2701962" cy="1588"/>
              </a:xfrm>
              <a:prstGeom prst="straightConnector1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grpSp>
            <p:nvGrpSpPr>
              <p:cNvPr id="6" name="Group 43"/>
              <p:cNvGrpSpPr>
                <a:grpSpLocks/>
              </p:cNvGrpSpPr>
              <p:nvPr/>
            </p:nvGrpSpPr>
            <p:grpSpPr bwMode="auto">
              <a:xfrm>
                <a:off x="5740416" y="2187558"/>
                <a:ext cx="2373345" cy="1935189"/>
                <a:chOff x="1760499" y="1968480"/>
                <a:chExt cx="2373345" cy="1935189"/>
              </a:xfrm>
            </p:grpSpPr>
            <p:sp>
              <p:nvSpPr>
                <p:cNvPr id="3115" name="Oval 82"/>
                <p:cNvSpPr>
                  <a:spLocks noChangeArrowheads="1"/>
                </p:cNvSpPr>
                <p:nvPr/>
              </p:nvSpPr>
              <p:spPr bwMode="auto">
                <a:xfrm>
                  <a:off x="1760499" y="3136896"/>
                  <a:ext cx="219078" cy="255591"/>
                </a:xfrm>
                <a:prstGeom prst="ellipse">
                  <a:avLst/>
                </a:prstGeom>
                <a:solidFill>
                  <a:schemeClr val="accent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kern="120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116" name="Oval 83"/>
                <p:cNvSpPr>
                  <a:spLocks noChangeArrowheads="1"/>
                </p:cNvSpPr>
                <p:nvPr/>
              </p:nvSpPr>
              <p:spPr bwMode="auto">
                <a:xfrm>
                  <a:off x="3476610" y="3648078"/>
                  <a:ext cx="219078" cy="255591"/>
                </a:xfrm>
                <a:prstGeom prst="ellipse">
                  <a:avLst/>
                </a:prstGeom>
                <a:solidFill>
                  <a:schemeClr val="accent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kern="120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117" name="Oval 84"/>
                <p:cNvSpPr>
                  <a:spLocks noChangeArrowheads="1"/>
                </p:cNvSpPr>
                <p:nvPr/>
              </p:nvSpPr>
              <p:spPr bwMode="auto">
                <a:xfrm>
                  <a:off x="3914766" y="1968480"/>
                  <a:ext cx="219078" cy="255591"/>
                </a:xfrm>
                <a:prstGeom prst="ellipse">
                  <a:avLst/>
                </a:prstGeom>
                <a:solidFill>
                  <a:schemeClr val="accent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kern="120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086" name="Oval 85"/>
              <p:cNvSpPr>
                <a:spLocks noChangeArrowheads="1"/>
              </p:cNvSpPr>
              <p:nvPr/>
            </p:nvSpPr>
            <p:spPr bwMode="auto">
              <a:xfrm>
                <a:off x="7164423" y="2333610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87" name="Oval 86"/>
              <p:cNvSpPr>
                <a:spLocks noChangeArrowheads="1"/>
              </p:cNvSpPr>
              <p:nvPr/>
            </p:nvSpPr>
            <p:spPr bwMode="auto">
              <a:xfrm>
                <a:off x="7273962" y="2662227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88" name="Oval 87"/>
              <p:cNvSpPr>
                <a:spLocks noChangeArrowheads="1"/>
              </p:cNvSpPr>
              <p:nvPr/>
            </p:nvSpPr>
            <p:spPr bwMode="auto">
              <a:xfrm>
                <a:off x="7639092" y="4159260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89" name="Oval 88"/>
              <p:cNvSpPr>
                <a:spLocks noChangeArrowheads="1"/>
              </p:cNvSpPr>
              <p:nvPr/>
            </p:nvSpPr>
            <p:spPr bwMode="auto">
              <a:xfrm>
                <a:off x="6945345" y="3027357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90" name="Oval 89"/>
              <p:cNvSpPr>
                <a:spLocks noChangeArrowheads="1"/>
              </p:cNvSpPr>
              <p:nvPr/>
            </p:nvSpPr>
            <p:spPr bwMode="auto">
              <a:xfrm>
                <a:off x="7237449" y="3355974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91" name="Oval 90"/>
              <p:cNvSpPr>
                <a:spLocks noChangeArrowheads="1"/>
              </p:cNvSpPr>
              <p:nvPr/>
            </p:nvSpPr>
            <p:spPr bwMode="auto">
              <a:xfrm>
                <a:off x="7858170" y="3976695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92" name="Oval 91"/>
              <p:cNvSpPr>
                <a:spLocks noChangeArrowheads="1"/>
              </p:cNvSpPr>
              <p:nvPr/>
            </p:nvSpPr>
            <p:spPr bwMode="auto">
              <a:xfrm>
                <a:off x="5703903" y="4159260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93" name="Oval 92"/>
              <p:cNvSpPr>
                <a:spLocks noChangeArrowheads="1"/>
              </p:cNvSpPr>
              <p:nvPr/>
            </p:nvSpPr>
            <p:spPr bwMode="auto">
              <a:xfrm>
                <a:off x="5996007" y="4487877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94" name="Oval 93"/>
              <p:cNvSpPr>
                <a:spLocks noChangeArrowheads="1"/>
              </p:cNvSpPr>
              <p:nvPr/>
            </p:nvSpPr>
            <p:spPr bwMode="auto">
              <a:xfrm>
                <a:off x="6069033" y="4159260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95" name="Oval 95"/>
              <p:cNvSpPr>
                <a:spLocks noChangeArrowheads="1"/>
              </p:cNvSpPr>
              <p:nvPr/>
            </p:nvSpPr>
            <p:spPr bwMode="auto">
              <a:xfrm>
                <a:off x="5630877" y="4530738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96" name="Oval 96"/>
              <p:cNvSpPr>
                <a:spLocks noChangeArrowheads="1"/>
              </p:cNvSpPr>
              <p:nvPr/>
            </p:nvSpPr>
            <p:spPr bwMode="auto">
              <a:xfrm>
                <a:off x="5849955" y="4305312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97" name="Oval 97"/>
              <p:cNvSpPr>
                <a:spLocks noChangeArrowheads="1"/>
              </p:cNvSpPr>
              <p:nvPr/>
            </p:nvSpPr>
            <p:spPr bwMode="auto">
              <a:xfrm>
                <a:off x="5922981" y="3976695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98" name="Oval 99"/>
              <p:cNvSpPr>
                <a:spLocks noChangeArrowheads="1"/>
              </p:cNvSpPr>
              <p:nvPr/>
            </p:nvSpPr>
            <p:spPr bwMode="auto">
              <a:xfrm>
                <a:off x="5667390" y="4049721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99" name="Oval 100"/>
              <p:cNvSpPr>
                <a:spLocks noChangeArrowheads="1"/>
              </p:cNvSpPr>
              <p:nvPr/>
            </p:nvSpPr>
            <p:spPr bwMode="auto">
              <a:xfrm>
                <a:off x="7200936" y="3063870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00" name="Oval 101"/>
              <p:cNvSpPr>
                <a:spLocks noChangeArrowheads="1"/>
              </p:cNvSpPr>
              <p:nvPr/>
            </p:nvSpPr>
            <p:spPr bwMode="auto">
              <a:xfrm>
                <a:off x="7310475" y="3173409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01" name="Oval 102"/>
              <p:cNvSpPr>
                <a:spLocks noChangeArrowheads="1"/>
              </p:cNvSpPr>
              <p:nvPr/>
            </p:nvSpPr>
            <p:spPr bwMode="auto">
              <a:xfrm>
                <a:off x="5922981" y="2844792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02" name="Oval 103"/>
              <p:cNvSpPr>
                <a:spLocks noChangeArrowheads="1"/>
              </p:cNvSpPr>
              <p:nvPr/>
            </p:nvSpPr>
            <p:spPr bwMode="auto">
              <a:xfrm>
                <a:off x="6981858" y="3246435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03" name="Oval 107"/>
              <p:cNvSpPr>
                <a:spLocks noChangeArrowheads="1"/>
              </p:cNvSpPr>
              <p:nvPr/>
            </p:nvSpPr>
            <p:spPr bwMode="auto">
              <a:xfrm>
                <a:off x="5996007" y="3794130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04" name="Oval 109"/>
              <p:cNvSpPr>
                <a:spLocks noChangeArrowheads="1"/>
              </p:cNvSpPr>
              <p:nvPr/>
            </p:nvSpPr>
            <p:spPr bwMode="auto">
              <a:xfrm>
                <a:off x="6178572" y="3867156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05" name="Oval 110"/>
              <p:cNvSpPr>
                <a:spLocks noChangeArrowheads="1"/>
              </p:cNvSpPr>
              <p:nvPr/>
            </p:nvSpPr>
            <p:spPr bwMode="auto">
              <a:xfrm>
                <a:off x="6148407" y="3867156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cxnSp>
            <p:nvCxnSpPr>
              <p:cNvPr id="3106" name="Straight Arrow Connector 46"/>
              <p:cNvCxnSpPr>
                <a:cxnSpLocks noChangeShapeType="1"/>
              </p:cNvCxnSpPr>
              <p:nvPr/>
            </p:nvCxnSpPr>
            <p:spPr bwMode="auto">
              <a:xfrm flipV="1">
                <a:off x="5338773" y="3063870"/>
                <a:ext cx="2482884" cy="1935189"/>
              </a:xfrm>
              <a:prstGeom prst="straightConnector1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sp>
            <p:nvSpPr>
              <p:cNvPr id="3107" name="Oval 94"/>
              <p:cNvSpPr>
                <a:spLocks noChangeArrowheads="1"/>
              </p:cNvSpPr>
              <p:nvPr/>
            </p:nvSpPr>
            <p:spPr bwMode="auto">
              <a:xfrm>
                <a:off x="6178572" y="4378338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08" name="Oval 98"/>
              <p:cNvSpPr>
                <a:spLocks noChangeArrowheads="1"/>
              </p:cNvSpPr>
              <p:nvPr/>
            </p:nvSpPr>
            <p:spPr bwMode="auto">
              <a:xfrm>
                <a:off x="6251598" y="4232286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09" name="Oval 104"/>
              <p:cNvSpPr>
                <a:spLocks noChangeArrowheads="1"/>
              </p:cNvSpPr>
              <p:nvPr/>
            </p:nvSpPr>
            <p:spPr bwMode="auto">
              <a:xfrm>
                <a:off x="6221433" y="4232286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10" name="Oval 105"/>
              <p:cNvSpPr>
                <a:spLocks noChangeArrowheads="1"/>
              </p:cNvSpPr>
              <p:nvPr/>
            </p:nvSpPr>
            <p:spPr bwMode="auto">
              <a:xfrm>
                <a:off x="6330972" y="4451364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11" name="Oval 106"/>
              <p:cNvSpPr>
                <a:spLocks noChangeArrowheads="1"/>
              </p:cNvSpPr>
              <p:nvPr/>
            </p:nvSpPr>
            <p:spPr bwMode="auto">
              <a:xfrm>
                <a:off x="6403998" y="4305312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12" name="Oval 108"/>
              <p:cNvSpPr>
                <a:spLocks noChangeArrowheads="1"/>
              </p:cNvSpPr>
              <p:nvPr/>
            </p:nvSpPr>
            <p:spPr bwMode="auto">
              <a:xfrm>
                <a:off x="6105546" y="4013208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13" name="Oval 111"/>
              <p:cNvSpPr>
                <a:spLocks noChangeArrowheads="1"/>
              </p:cNvSpPr>
              <p:nvPr/>
            </p:nvSpPr>
            <p:spPr bwMode="auto">
              <a:xfrm>
                <a:off x="6257946" y="4086234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14" name="Oval 112"/>
              <p:cNvSpPr>
                <a:spLocks noChangeArrowheads="1"/>
              </p:cNvSpPr>
              <p:nvPr/>
            </p:nvSpPr>
            <p:spPr bwMode="auto">
              <a:xfrm>
                <a:off x="6330972" y="3940182"/>
                <a:ext cx="219078" cy="255591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3081" name="TextBox 74"/>
            <p:cNvSpPr txBox="1">
              <a:spLocks noChangeArrowheads="1"/>
            </p:cNvSpPr>
            <p:nvPr/>
          </p:nvSpPr>
          <p:spPr bwMode="auto">
            <a:xfrm>
              <a:off x="1468438" y="5145088"/>
              <a:ext cx="912812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2d</a:t>
              </a:r>
            </a:p>
          </p:txBody>
        </p:sp>
        <p:sp>
          <p:nvSpPr>
            <p:cNvPr id="3082" name="TextBox 75"/>
            <p:cNvSpPr txBox="1">
              <a:spLocks noChangeArrowheads="1"/>
            </p:cNvSpPr>
            <p:nvPr/>
          </p:nvSpPr>
          <p:spPr bwMode="auto">
            <a:xfrm>
              <a:off x="5521325" y="5108575"/>
              <a:ext cx="912813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kern="1200">
                  <a:solidFill>
                    <a:srgbClr val="000000"/>
                  </a:solidFill>
                  <a:latin typeface="Arial" pitchFamily="34" charset="0"/>
                  <a:ea typeface="+mn-ea"/>
                  <a:cs typeface="+mn-cs"/>
                </a:rPr>
                <a:t>3d</a:t>
              </a:r>
            </a:p>
          </p:txBody>
        </p:sp>
      </p:grpSp>
      <p:graphicFrame>
        <p:nvGraphicFramePr>
          <p:cNvPr id="3074" name="Object 75"/>
          <p:cNvGraphicFramePr>
            <a:graphicFrameLocks noChangeAspect="1"/>
          </p:cNvGraphicFramePr>
          <p:nvPr/>
        </p:nvGraphicFramePr>
        <p:xfrm>
          <a:off x="1358856" y="1712889"/>
          <a:ext cx="3724275" cy="1218804"/>
        </p:xfrm>
        <a:graphic>
          <a:graphicData uri="http://schemas.openxmlformats.org/presentationml/2006/ole">
            <p:oleObj spid="_x0000_s890882" name="Equation" r:id="rId4" imgW="1473120" imgH="482400" progId="Equation.3">
              <p:embed/>
            </p:oleObj>
          </a:graphicData>
        </a:graphic>
      </p:graphicFrame>
      <p:sp>
        <p:nvSpPr>
          <p:cNvPr id="3078" name="TextBox 78"/>
          <p:cNvSpPr txBox="1">
            <a:spLocks noChangeArrowheads="1"/>
          </p:cNvSpPr>
          <p:nvPr/>
        </p:nvSpPr>
        <p:spPr bwMode="auto">
          <a:xfrm>
            <a:off x="5411798" y="1749402"/>
            <a:ext cx="373220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Euclidean distance (L</a:t>
            </a:r>
            <a:r>
              <a:rPr lang="en-US" sz="2400" kern="1200" baseline="-250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2</a:t>
            </a:r>
            <a:r>
              <a:rPr lang="en-US" sz="24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)</a:t>
            </a:r>
            <a:endParaRPr lang="en-US" sz="24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184506" y="3502026"/>
            <a:ext cx="5959494" cy="33559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0" y="6276201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8" grpId="0"/>
      <p:bldP spid="8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4" name="Picture 12" descr="http://www.csse.uwa.edu.au/~angie/images/sbsurf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00800" y="3581400"/>
            <a:ext cx="238125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3826" name="Title 4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Shape from texture</a:t>
            </a:r>
          </a:p>
        </p:txBody>
      </p:sp>
      <p:sp>
        <p:nvSpPr>
          <p:cNvPr id="333827" name="Content Placeholder 5"/>
          <p:cNvSpPr>
            <a:spLocks noGrp="1"/>
          </p:cNvSpPr>
          <p:nvPr>
            <p:ph idx="1"/>
          </p:nvPr>
        </p:nvSpPr>
        <p:spPr>
          <a:xfrm>
            <a:off x="381000" y="1295400"/>
            <a:ext cx="8229600" cy="1219200"/>
          </a:xfrm>
        </p:spPr>
        <p:txBody>
          <a:bodyPr/>
          <a:lstStyle/>
          <a:p>
            <a:pPr eaLnBrk="1" hangingPunct="1"/>
            <a:r>
              <a:rPr lang="en-US" sz="2800" smtClean="0"/>
              <a:t>Use deformation of texture from point to point to estimate surface shape</a:t>
            </a:r>
          </a:p>
        </p:txBody>
      </p:sp>
      <p:pic>
        <p:nvPicPr>
          <p:cNvPr id="333828" name="Picture 2"/>
          <p:cNvPicPr>
            <a:picLocks noChangeAspect="1" noChangeArrowheads="1"/>
          </p:cNvPicPr>
          <p:nvPr/>
        </p:nvPicPr>
        <p:blipFill>
          <a:blip r:embed="rId4" cstate="print"/>
          <a:srcRect l="17245" t="26041" r="35329" b="24051"/>
          <a:stretch>
            <a:fillRect/>
          </a:stretch>
        </p:blipFill>
        <p:spPr bwMode="auto">
          <a:xfrm>
            <a:off x="533400" y="2514600"/>
            <a:ext cx="4114800" cy="286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Picture 6" descr="http://www.csse.uwa.edu.au/~angie/images/sborig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05400" y="2514600"/>
            <a:ext cx="142875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0" name="Picture 8" descr="http://www.csse.uwa.edu.au/~angie/images/sbhardsegment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81800" y="2514600"/>
            <a:ext cx="142875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2" name="Picture 10" descr="http://www.csse.uwa.edu.au/~angie/images/sbneedle.jpg"/>
          <p:cNvPicPr>
            <a:picLocks noChangeAspect="1" noChangeArrowheads="1"/>
          </p:cNvPicPr>
          <p:nvPr/>
        </p:nvPicPr>
        <p:blipFill>
          <a:blip r:embed="rId7" cstate="print"/>
          <a:srcRect l="12801" r="3999" b="8000"/>
          <a:stretch>
            <a:fillRect/>
          </a:stretch>
        </p:blipFill>
        <p:spPr bwMode="auto">
          <a:xfrm>
            <a:off x="4724400" y="3810000"/>
            <a:ext cx="19812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3832" name="TextBox 8"/>
          <p:cNvSpPr txBox="1">
            <a:spLocks noChangeArrowheads="1"/>
          </p:cNvSpPr>
          <p:nvPr/>
        </p:nvSpPr>
        <p:spPr bwMode="auto">
          <a:xfrm>
            <a:off x="0" y="6172200"/>
            <a:ext cx="55546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dirty="0" err="1"/>
              <a:t>Pics</a:t>
            </a:r>
            <a:r>
              <a:rPr lang="en-US" sz="1400" dirty="0"/>
              <a:t> from A. </a:t>
            </a:r>
            <a:r>
              <a:rPr lang="en-US" sz="1400" dirty="0" err="1"/>
              <a:t>Loh</a:t>
            </a:r>
            <a:r>
              <a:rPr lang="en-US" sz="1400" dirty="0"/>
              <a:t>: http://www.csse.uwa.edu.au/~angie/phdpics1.html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090" y="2735253"/>
            <a:ext cx="5038794" cy="1143000"/>
          </a:xfrm>
        </p:spPr>
        <p:txBody>
          <a:bodyPr/>
          <a:lstStyle/>
          <a:p>
            <a:r>
              <a:rPr lang="en-US" dirty="0" smtClean="0"/>
              <a:t>Example uses of texture in vision: analysis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537" name="Title 1"/>
          <p:cNvSpPr>
            <a:spLocks noGrp="1"/>
          </p:cNvSpPr>
          <p:nvPr>
            <p:ph type="title"/>
          </p:nvPr>
        </p:nvSpPr>
        <p:spPr>
          <a:xfrm>
            <a:off x="1600200" y="-152400"/>
            <a:ext cx="7772400" cy="1143000"/>
          </a:xfrm>
        </p:spPr>
        <p:txBody>
          <a:bodyPr/>
          <a:lstStyle/>
          <a:p>
            <a:r>
              <a:rPr lang="en-US" dirty="0" smtClean="0"/>
              <a:t>Classifying materials, “stuff”</a:t>
            </a:r>
          </a:p>
        </p:txBody>
      </p:sp>
      <p:pic>
        <p:nvPicPr>
          <p:cNvPr id="577538" name="Content Placeholder 3" descr="intro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371600" y="1524000"/>
            <a:ext cx="6438900" cy="4086225"/>
          </a:xfrm>
        </p:spPr>
      </p:pic>
      <p:sp>
        <p:nvSpPr>
          <p:cNvPr id="577539" name="TextBox 4"/>
          <p:cNvSpPr txBox="1">
            <a:spLocks noChangeArrowheads="1"/>
          </p:cNvSpPr>
          <p:nvPr/>
        </p:nvSpPr>
        <p:spPr bwMode="auto">
          <a:xfrm>
            <a:off x="6248400" y="5867400"/>
            <a:ext cx="19812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dirty="0"/>
              <a:t>Figure by </a:t>
            </a:r>
            <a:r>
              <a:rPr lang="en-US" dirty="0" err="1"/>
              <a:t>Varma</a:t>
            </a:r>
            <a:r>
              <a:rPr lang="en-US" dirty="0"/>
              <a:t> &amp; </a:t>
            </a:r>
            <a:r>
              <a:rPr lang="en-US" dirty="0" err="1"/>
              <a:t>Zisserman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324600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7400" y="915951"/>
            <a:ext cx="3124200" cy="4525963"/>
          </a:xfrm>
        </p:spPr>
        <p:txBody>
          <a:bodyPr/>
          <a:lstStyle/>
          <a:p>
            <a:pPr marL="0">
              <a:buNone/>
            </a:pPr>
            <a:r>
              <a:rPr lang="en-US" sz="2800" dirty="0" smtClean="0"/>
              <a:t>Texture features for image retrieval</a:t>
            </a:r>
            <a:endParaRPr lang="en-US" sz="2800" dirty="0"/>
          </a:p>
        </p:txBody>
      </p:sp>
      <p:pic>
        <p:nvPicPr>
          <p:cNvPr id="534530" name="Picture 2"/>
          <p:cNvPicPr>
            <a:picLocks noChangeAspect="1" noChangeArrowheads="1"/>
          </p:cNvPicPr>
          <p:nvPr/>
        </p:nvPicPr>
        <p:blipFill>
          <a:blip r:embed="rId2" cstate="print"/>
          <a:srcRect l="22656" t="33423" r="21094" b="4043"/>
          <a:stretch>
            <a:fillRect/>
          </a:stretch>
        </p:blipFill>
        <p:spPr bwMode="auto">
          <a:xfrm>
            <a:off x="381000" y="990600"/>
            <a:ext cx="5410200" cy="4358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847674" y="5437215"/>
            <a:ext cx="792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Y. </a:t>
            </a:r>
            <a:r>
              <a:rPr lang="en-US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Rubner</a:t>
            </a: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, C. </a:t>
            </a:r>
            <a:r>
              <a:rPr lang="en-US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Tomasi</a:t>
            </a: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, and L. J. </a:t>
            </a:r>
            <a:r>
              <a:rPr lang="en-US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Guibas</a:t>
            </a: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. The earth mover's distance as a metric for image retrieval. </a:t>
            </a:r>
            <a:r>
              <a:rPr lang="en-US" i="1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International Journal of Computer Vision</a:t>
            </a: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, 40(2):99-121, November 2000,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>
            <a:grpSpLocks noChangeAspect="1"/>
          </p:cNvGrpSpPr>
          <p:nvPr/>
        </p:nvGrpSpPr>
        <p:grpSpPr>
          <a:xfrm>
            <a:off x="0" y="0"/>
            <a:ext cx="6708763" cy="6837405"/>
            <a:chOff x="304800" y="-304800"/>
            <a:chExt cx="9269481" cy="9447225"/>
          </a:xfrm>
        </p:grpSpPr>
        <p:pic>
          <p:nvPicPr>
            <p:cNvPr id="535555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l="4507" t="20889" r="781" b="11186"/>
            <a:stretch>
              <a:fillRect/>
            </a:stretch>
          </p:blipFill>
          <p:spPr bwMode="auto">
            <a:xfrm>
              <a:off x="336492" y="4341825"/>
              <a:ext cx="9237789" cy="480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3555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4688" t="21563" r="2344" b="11590"/>
            <a:stretch>
              <a:fillRect/>
            </a:stretch>
          </p:blipFill>
          <p:spPr bwMode="auto">
            <a:xfrm>
              <a:off x="304800" y="-304800"/>
              <a:ext cx="9067800" cy="472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7" name="TextBox 6"/>
          <p:cNvSpPr txBox="1"/>
          <p:nvPr/>
        </p:nvSpPr>
        <p:spPr>
          <a:xfrm>
            <a:off x="6616728" y="946116"/>
            <a:ext cx="25272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Characterizing scene categories by texture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616728" y="3282948"/>
            <a:ext cx="474669" cy="357505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45345" y="4724400"/>
            <a:ext cx="20891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L. W. </a:t>
            </a:r>
            <a:r>
              <a:rPr lang="en-US" sz="1600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Renninger</a:t>
            </a:r>
            <a:r>
              <a:rPr lang="en-US" sz="16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 and J. </a:t>
            </a:r>
            <a:r>
              <a:rPr lang="en-US" sz="1600" kern="1200" dirty="0" err="1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Malik</a:t>
            </a:r>
            <a:r>
              <a:rPr lang="en-US" sz="16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.  When is scene identification just texture recognition? Vision Research 44 (2004) 2301–2311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Content Placeholder 3" descr="073104_satellite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066800" y="1143000"/>
            <a:ext cx="5135563" cy="5135563"/>
          </a:xfrm>
        </p:spPr>
      </p:pic>
      <p:sp>
        <p:nvSpPr>
          <p:cNvPr id="22532" name="TextBox 4"/>
          <p:cNvSpPr txBox="1">
            <a:spLocks noChangeArrowheads="1"/>
          </p:cNvSpPr>
          <p:nvPr/>
        </p:nvSpPr>
        <p:spPr bwMode="auto">
          <a:xfrm>
            <a:off x="2362200" y="6324600"/>
            <a:ext cx="76200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http://www.airventure.org/2004/gallery/images/073104_satellite.jpg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24600" y="2514600"/>
            <a:ext cx="2819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Segmenting aerial imagery by textures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5" name="Title 1"/>
          <p:cNvSpPr>
            <a:spLocks noGrp="1"/>
          </p:cNvSpPr>
          <p:nvPr>
            <p:ph type="title"/>
          </p:nvPr>
        </p:nvSpPr>
        <p:spPr>
          <a:xfrm>
            <a:off x="685800" y="-152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Texture-related tasks</a:t>
            </a:r>
          </a:p>
        </p:txBody>
      </p:sp>
      <p:sp>
        <p:nvSpPr>
          <p:cNvPr id="385026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458200" cy="4525963"/>
          </a:xfrm>
        </p:spPr>
        <p:txBody>
          <a:bodyPr/>
          <a:lstStyle/>
          <a:p>
            <a:pPr eaLnBrk="1" hangingPunct="1"/>
            <a:r>
              <a:rPr lang="en-US" sz="2800" b="1" smtClean="0"/>
              <a:t>Shape from texture</a:t>
            </a:r>
          </a:p>
          <a:p>
            <a:pPr lvl="1" eaLnBrk="1" hangingPunct="1"/>
            <a:r>
              <a:rPr lang="en-US" smtClean="0"/>
              <a:t>Estimate surface orientation or shape from image texture</a:t>
            </a:r>
          </a:p>
          <a:p>
            <a:pPr eaLnBrk="1" hangingPunct="1"/>
            <a:r>
              <a:rPr lang="en-US" sz="2800" b="1" smtClean="0"/>
              <a:t>Segmentation/classification</a:t>
            </a:r>
            <a:r>
              <a:rPr lang="en-US" sz="2800" smtClean="0"/>
              <a:t> from texture cues</a:t>
            </a:r>
          </a:p>
          <a:p>
            <a:pPr lvl="1" eaLnBrk="1" hangingPunct="1"/>
            <a:r>
              <a:rPr lang="en-US" smtClean="0"/>
              <a:t>Analyze, represent texture</a:t>
            </a:r>
          </a:p>
          <a:p>
            <a:pPr lvl="1" eaLnBrk="1" hangingPunct="1"/>
            <a:r>
              <a:rPr lang="en-US" smtClean="0"/>
              <a:t>Group image regions with consistent texture</a:t>
            </a:r>
          </a:p>
          <a:p>
            <a:pPr eaLnBrk="1" hangingPunct="1"/>
            <a:r>
              <a:rPr lang="en-US" sz="2800" b="1" smtClean="0"/>
              <a:t>Synthesis</a:t>
            </a:r>
          </a:p>
          <a:p>
            <a:pPr lvl="1" eaLnBrk="1" hangingPunct="1"/>
            <a:r>
              <a:rPr lang="en-US" smtClean="0"/>
              <a:t>Generate new texture patches/images given some examples</a:t>
            </a:r>
          </a:p>
          <a:p>
            <a:pPr lvl="1" eaLnBrk="1" hangingPunct="1"/>
            <a:endParaRPr lang="en-US" smtClean="0"/>
          </a:p>
        </p:txBody>
      </p:sp>
      <p:sp>
        <p:nvSpPr>
          <p:cNvPr id="385027" name="Rectangle 5"/>
          <p:cNvSpPr>
            <a:spLocks noChangeArrowheads="1"/>
          </p:cNvSpPr>
          <p:nvPr/>
        </p:nvSpPr>
        <p:spPr bwMode="auto">
          <a:xfrm>
            <a:off x="381000" y="4419600"/>
            <a:ext cx="8305800" cy="1524000"/>
          </a:xfrm>
          <a:prstGeom prst="rect">
            <a:avLst/>
          </a:prstGeom>
          <a:noFill/>
          <a:ln w="28575" algn="ctr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Texture synthesis</a:t>
            </a:r>
            <a:endParaRPr lang="en-US" sz="2800" i="1" smtClean="0"/>
          </a:p>
        </p:txBody>
      </p:sp>
      <p:sp>
        <p:nvSpPr>
          <p:cNvPr id="10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143000"/>
            <a:ext cx="7772400" cy="1752600"/>
          </a:xfrm>
        </p:spPr>
        <p:txBody>
          <a:bodyPr/>
          <a:lstStyle/>
          <a:p>
            <a:pPr eaLnBrk="1" hangingPunct="1"/>
            <a:r>
              <a:rPr lang="en-US" sz="2800" smtClean="0"/>
              <a:t>Goal: create new samples of a given texture</a:t>
            </a:r>
          </a:p>
          <a:p>
            <a:pPr eaLnBrk="1" hangingPunct="1"/>
            <a:r>
              <a:rPr lang="en-US" sz="2800" smtClean="0"/>
              <a:t>Many applications: virtual environments, hole-filling, texturing surfaces 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990600" y="3733800"/>
          <a:ext cx="1828800" cy="1828800"/>
        </p:xfrm>
        <a:graphic>
          <a:graphicData uri="http://schemas.openxmlformats.org/presentationml/2006/ole">
            <p:oleObj spid="_x0000_s902146" name="PhotoSuite Image" r:id="rId4" imgW="2438280" imgH="2438280" progId="">
              <p:embed/>
            </p:oleObj>
          </a:graphicData>
        </a:graphic>
      </p:graphicFrame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429000" y="2895600"/>
            <a:ext cx="4953000" cy="3657600"/>
            <a:chOff x="2160" y="1920"/>
            <a:chExt cx="3120" cy="2304"/>
          </a:xfrm>
        </p:grpSpPr>
        <p:sp>
          <p:nvSpPr>
            <p:cNvPr id="1035" name="AutoShape 6"/>
            <p:cNvSpPr>
              <a:spLocks noChangeArrowheads="1"/>
            </p:cNvSpPr>
            <p:nvPr/>
          </p:nvSpPr>
          <p:spPr bwMode="auto">
            <a:xfrm>
              <a:off x="2160" y="2784"/>
              <a:ext cx="480" cy="528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11B119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graphicFrame>
          <p:nvGraphicFramePr>
            <p:cNvPr id="1028" name="Object 4"/>
            <p:cNvGraphicFramePr>
              <a:graphicFrameLocks noChangeAspect="1"/>
            </p:cNvGraphicFramePr>
            <p:nvPr/>
          </p:nvGraphicFramePr>
          <p:xfrm>
            <a:off x="2976" y="3072"/>
            <a:ext cx="1152" cy="1152"/>
          </p:xfrm>
          <a:graphic>
            <a:graphicData uri="http://schemas.openxmlformats.org/presentationml/2006/ole">
              <p:oleObj spid="_x0000_s902148" name="PhotoSuite Image" r:id="rId5" imgW="2438280" imgH="2438280" progId="">
                <p:embed/>
              </p:oleObj>
            </a:graphicData>
          </a:graphic>
        </p:graphicFrame>
        <p:graphicFrame>
          <p:nvGraphicFramePr>
            <p:cNvPr id="1029" name="Object 5"/>
            <p:cNvGraphicFramePr>
              <a:graphicFrameLocks noChangeAspect="1"/>
            </p:cNvGraphicFramePr>
            <p:nvPr/>
          </p:nvGraphicFramePr>
          <p:xfrm>
            <a:off x="2976" y="1920"/>
            <a:ext cx="1152" cy="1152"/>
          </p:xfrm>
          <a:graphic>
            <a:graphicData uri="http://schemas.openxmlformats.org/presentationml/2006/ole">
              <p:oleObj spid="_x0000_s902149" name="PhotoSuite Image" r:id="rId6" imgW="2438280" imgH="2438280" progId="">
                <p:embed/>
              </p:oleObj>
            </a:graphicData>
          </a:graphic>
        </p:graphicFrame>
        <p:graphicFrame>
          <p:nvGraphicFramePr>
            <p:cNvPr id="1030" name="Object 6"/>
            <p:cNvGraphicFramePr>
              <a:graphicFrameLocks noChangeAspect="1"/>
            </p:cNvGraphicFramePr>
            <p:nvPr/>
          </p:nvGraphicFramePr>
          <p:xfrm>
            <a:off x="4128" y="1920"/>
            <a:ext cx="1152" cy="1152"/>
          </p:xfrm>
          <a:graphic>
            <a:graphicData uri="http://schemas.openxmlformats.org/presentationml/2006/ole">
              <p:oleObj spid="_x0000_s902150" name="PhotoSuite Image" r:id="rId7" imgW="2438280" imgH="2438280" progId="">
                <p:embed/>
              </p:oleObj>
            </a:graphicData>
          </a:graphic>
        </p:graphicFrame>
        <p:graphicFrame>
          <p:nvGraphicFramePr>
            <p:cNvPr id="1031" name="Object 7"/>
            <p:cNvGraphicFramePr>
              <a:graphicFrameLocks noChangeAspect="1"/>
            </p:cNvGraphicFramePr>
            <p:nvPr/>
          </p:nvGraphicFramePr>
          <p:xfrm>
            <a:off x="4128" y="3072"/>
            <a:ext cx="1152" cy="1152"/>
          </p:xfrm>
          <a:graphic>
            <a:graphicData uri="http://schemas.openxmlformats.org/presentationml/2006/ole">
              <p:oleObj spid="_x0000_s902151" name="PhotoSuite Image" r:id="rId8" imgW="2438280" imgH="2438280" progId="">
                <p:embed/>
              </p:oleObj>
            </a:graphicData>
          </a:graphic>
        </p:graphicFrame>
      </p:grpSp>
      <p:graphicFrame>
        <p:nvGraphicFramePr>
          <p:cNvPr id="1164299" name="Object 3"/>
          <p:cNvGraphicFramePr>
            <a:graphicFrameLocks noChangeAspect="1"/>
          </p:cNvGraphicFramePr>
          <p:nvPr/>
        </p:nvGraphicFramePr>
        <p:xfrm>
          <a:off x="4648200" y="2778125"/>
          <a:ext cx="3775075" cy="3775075"/>
        </p:xfrm>
        <a:graphic>
          <a:graphicData uri="http://schemas.openxmlformats.org/presentationml/2006/ole">
            <p:oleObj spid="_x0000_s902147" name="PhotoSuite Image" r:id="rId9" imgW="5029200" imgH="5029200" progId="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64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The Challenge</a:t>
            </a:r>
          </a:p>
        </p:txBody>
      </p:sp>
      <p:sp>
        <p:nvSpPr>
          <p:cNvPr id="390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6019800" cy="3810000"/>
          </a:xfrm>
        </p:spPr>
        <p:txBody>
          <a:bodyPr/>
          <a:lstStyle/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Need to model the whole spectrum: from repeated to stochastic texture</a:t>
            </a:r>
          </a:p>
        </p:txBody>
      </p:sp>
      <p:pic>
        <p:nvPicPr>
          <p:cNvPr id="39014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5163" y="4932363"/>
            <a:ext cx="1519237" cy="139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0148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10400" y="1317625"/>
            <a:ext cx="1468438" cy="142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0149" name="Text Box 6"/>
          <p:cNvSpPr txBox="1">
            <a:spLocks noChangeArrowheads="1"/>
          </p:cNvSpPr>
          <p:nvPr/>
        </p:nvSpPr>
        <p:spPr bwMode="auto">
          <a:xfrm>
            <a:off x="7146925" y="2632075"/>
            <a:ext cx="1317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/>
              <a:t>repeated</a:t>
            </a:r>
          </a:p>
        </p:txBody>
      </p:sp>
      <p:sp>
        <p:nvSpPr>
          <p:cNvPr id="390150" name="Text Box 7"/>
          <p:cNvSpPr txBox="1">
            <a:spLocks noChangeArrowheads="1"/>
          </p:cNvSpPr>
          <p:nvPr/>
        </p:nvSpPr>
        <p:spPr bwMode="auto">
          <a:xfrm>
            <a:off x="7070725" y="4460875"/>
            <a:ext cx="145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/>
              <a:t>stochastic</a:t>
            </a:r>
          </a:p>
        </p:txBody>
      </p:sp>
      <p:sp>
        <p:nvSpPr>
          <p:cNvPr id="390151" name="Text Box 8"/>
          <p:cNvSpPr txBox="1">
            <a:spLocks noChangeArrowheads="1"/>
          </p:cNvSpPr>
          <p:nvPr/>
        </p:nvSpPr>
        <p:spPr bwMode="auto">
          <a:xfrm>
            <a:off x="7265988" y="6248400"/>
            <a:ext cx="963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/>
              <a:t>Both?</a:t>
            </a:r>
            <a:endParaRPr lang="en-US"/>
          </a:p>
        </p:txBody>
      </p:sp>
      <p:pic>
        <p:nvPicPr>
          <p:cNvPr id="390152" name="Picture 9" descr="q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10400" y="3073400"/>
            <a:ext cx="1498600" cy="149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0153" name="Text Box 13"/>
          <p:cNvSpPr txBox="1">
            <a:spLocks noChangeArrowheads="1"/>
          </p:cNvSpPr>
          <p:nvPr/>
        </p:nvSpPr>
        <p:spPr bwMode="auto">
          <a:xfrm>
            <a:off x="555625" y="4560888"/>
            <a:ext cx="594360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lvl="1" eaLnBrk="0" hangingPunct="0">
              <a:spcBef>
                <a:spcPct val="50000"/>
              </a:spcBef>
            </a:pPr>
            <a:r>
              <a:rPr lang="en-US" sz="2000"/>
              <a:t>Alexei A. Efros and Thomas K. Leung, “Texture Synthesis by Non-parametric Sampling,” Proc. International Conference on Computer Vision (ICCV), 1999.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3" name="Rectangle 26"/>
          <p:cNvSpPr>
            <a:spLocks noChangeArrowheads="1"/>
          </p:cNvSpPr>
          <p:nvPr/>
        </p:nvSpPr>
        <p:spPr bwMode="auto">
          <a:xfrm>
            <a:off x="1752600" y="2667000"/>
            <a:ext cx="609600" cy="6096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92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 dirty="0" smtClean="0"/>
              <a:t>Markov Chains</a:t>
            </a:r>
          </a:p>
        </p:txBody>
      </p:sp>
      <p:sp>
        <p:nvSpPr>
          <p:cNvPr id="392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7772400" cy="1752600"/>
          </a:xfrm>
        </p:spPr>
        <p:txBody>
          <a:bodyPr/>
          <a:lstStyle/>
          <a:p>
            <a:r>
              <a:rPr lang="en-US" sz="2000" dirty="0" smtClean="0"/>
              <a:t>Markov Chain</a:t>
            </a:r>
          </a:p>
          <a:p>
            <a:pPr lvl="1"/>
            <a:r>
              <a:rPr lang="en-US" sz="2000" dirty="0" smtClean="0"/>
              <a:t>a </a:t>
            </a:r>
            <a:r>
              <a:rPr lang="en-US" sz="2000" i="1" dirty="0" smtClean="0"/>
              <a:t>sequence</a:t>
            </a:r>
            <a:r>
              <a:rPr lang="en-US" sz="2000" dirty="0" smtClean="0"/>
              <a:t> of random variables</a:t>
            </a:r>
            <a:endParaRPr lang="en-US" sz="2000" baseline="-25000" dirty="0" smtClean="0"/>
          </a:p>
          <a:p>
            <a:pPr lvl="1"/>
            <a:endParaRPr lang="en-US" sz="2000" baseline="-25000" dirty="0" smtClean="0"/>
          </a:p>
          <a:p>
            <a:pPr lvl="1"/>
            <a:r>
              <a:rPr lang="en-US" sz="2000" dirty="0" smtClean="0"/>
              <a:t>      is the </a:t>
            </a:r>
            <a:r>
              <a:rPr lang="en-US" sz="2000" b="1" dirty="0" smtClean="0"/>
              <a:t>state</a:t>
            </a:r>
            <a:r>
              <a:rPr lang="en-US" sz="2000" dirty="0" smtClean="0"/>
              <a:t> of the model at time t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sz="2000" b="1" dirty="0" smtClean="0"/>
              <a:t>Markov </a:t>
            </a:r>
            <a:r>
              <a:rPr lang="en-US" sz="2000" b="1" dirty="0" smtClean="0"/>
              <a:t>assumption</a:t>
            </a:r>
            <a:r>
              <a:rPr lang="en-US" sz="2000" dirty="0" smtClean="0"/>
              <a:t>:  each state is dependent only on the previous one</a:t>
            </a:r>
          </a:p>
          <a:p>
            <a:pPr lvl="2"/>
            <a:r>
              <a:rPr lang="en-US" sz="2000" dirty="0" smtClean="0"/>
              <a:t>dependency given by a </a:t>
            </a:r>
            <a:r>
              <a:rPr lang="en-US" sz="2000" b="1" dirty="0" smtClean="0"/>
              <a:t>conditional probability</a:t>
            </a:r>
            <a:r>
              <a:rPr lang="en-US" sz="2000" dirty="0" smtClean="0"/>
              <a:t>:</a:t>
            </a:r>
          </a:p>
          <a:p>
            <a:pPr lvl="2"/>
            <a:endParaRPr lang="en-US" sz="2000" dirty="0" smtClean="0"/>
          </a:p>
          <a:p>
            <a:pPr lvl="2"/>
            <a:endParaRPr lang="en-US" sz="2000" dirty="0" smtClean="0"/>
          </a:p>
          <a:p>
            <a:pPr lvl="1"/>
            <a:r>
              <a:rPr lang="en-US" sz="2000" dirty="0" smtClean="0"/>
              <a:t>The above is actually a </a:t>
            </a:r>
            <a:r>
              <a:rPr lang="en-US" sz="2000" i="1" dirty="0" smtClean="0"/>
              <a:t>first-order</a:t>
            </a:r>
            <a:r>
              <a:rPr lang="en-US" sz="2000" dirty="0" smtClean="0"/>
              <a:t> Markov chain</a:t>
            </a:r>
          </a:p>
          <a:p>
            <a:pPr lvl="1"/>
            <a:r>
              <a:rPr lang="en-US" sz="2000" dirty="0" smtClean="0"/>
              <a:t>An </a:t>
            </a:r>
            <a:r>
              <a:rPr lang="en-US" sz="2000" i="1" dirty="0" err="1" smtClean="0"/>
              <a:t>N’th</a:t>
            </a:r>
            <a:r>
              <a:rPr lang="en-US" sz="2000" i="1" dirty="0" smtClean="0"/>
              <a:t>-order</a:t>
            </a:r>
            <a:r>
              <a:rPr lang="en-US" sz="2000" dirty="0" smtClean="0"/>
              <a:t> Markov chain:</a:t>
            </a:r>
          </a:p>
        </p:txBody>
      </p:sp>
      <p:pic>
        <p:nvPicPr>
          <p:cNvPr id="392196" name="Picture 25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828800" y="2835275"/>
            <a:ext cx="457200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2197" name="Rectangle 27"/>
          <p:cNvSpPr>
            <a:spLocks noChangeArrowheads="1"/>
          </p:cNvSpPr>
          <p:nvPr/>
        </p:nvSpPr>
        <p:spPr bwMode="auto">
          <a:xfrm>
            <a:off x="2895600" y="2667000"/>
            <a:ext cx="609600" cy="6096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92198" name="Rectangle 29"/>
          <p:cNvSpPr>
            <a:spLocks noChangeArrowheads="1"/>
          </p:cNvSpPr>
          <p:nvPr/>
        </p:nvSpPr>
        <p:spPr bwMode="auto">
          <a:xfrm>
            <a:off x="4038600" y="2667000"/>
            <a:ext cx="609600" cy="6096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92199" name="Rectangle 31"/>
          <p:cNvSpPr>
            <a:spLocks noChangeArrowheads="1"/>
          </p:cNvSpPr>
          <p:nvPr/>
        </p:nvSpPr>
        <p:spPr bwMode="auto">
          <a:xfrm>
            <a:off x="6324600" y="2667000"/>
            <a:ext cx="609600" cy="6096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392200" name="Picture 33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962275" y="2830513"/>
            <a:ext cx="477838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2201" name="Picture 34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105275" y="2819400"/>
            <a:ext cx="477838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2202" name="Line 35"/>
          <p:cNvSpPr>
            <a:spLocks noChangeShapeType="1"/>
          </p:cNvSpPr>
          <p:nvPr/>
        </p:nvSpPr>
        <p:spPr bwMode="auto">
          <a:xfrm>
            <a:off x="2438400" y="297180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2203" name="Line 36"/>
          <p:cNvSpPr>
            <a:spLocks noChangeShapeType="1"/>
          </p:cNvSpPr>
          <p:nvPr/>
        </p:nvSpPr>
        <p:spPr bwMode="auto">
          <a:xfrm>
            <a:off x="3581400" y="297180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2204" name="Line 37"/>
          <p:cNvSpPr>
            <a:spLocks noChangeShapeType="1"/>
          </p:cNvSpPr>
          <p:nvPr/>
        </p:nvSpPr>
        <p:spPr bwMode="auto">
          <a:xfrm>
            <a:off x="4724400" y="297180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2205" name="Rectangle 38"/>
          <p:cNvSpPr>
            <a:spLocks noChangeArrowheads="1"/>
          </p:cNvSpPr>
          <p:nvPr/>
        </p:nvSpPr>
        <p:spPr bwMode="auto">
          <a:xfrm>
            <a:off x="5181600" y="2667000"/>
            <a:ext cx="609600" cy="6096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392206" name="Picture 40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248275" y="2830513"/>
            <a:ext cx="477838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2207" name="Line 41"/>
          <p:cNvSpPr>
            <a:spLocks noChangeShapeType="1"/>
          </p:cNvSpPr>
          <p:nvPr/>
        </p:nvSpPr>
        <p:spPr bwMode="auto">
          <a:xfrm>
            <a:off x="5867400" y="297180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392208" name="Picture 42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391275" y="2819400"/>
            <a:ext cx="477838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2209" name="Picture 45" descr="Edittex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105400" y="1371600"/>
            <a:ext cx="2054225" cy="23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2210" name="Picture 47" descr="Edittex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1295400" y="1981200"/>
            <a:ext cx="312737" cy="23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2211" name="Picture 48" descr="Edittex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2895600" y="4495800"/>
            <a:ext cx="1952625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2212" name="Picture 51" descr="Edittex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2057400" y="5867400"/>
            <a:ext cx="3884613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2213" name="TextBox 21"/>
          <p:cNvSpPr txBox="1">
            <a:spLocks noChangeArrowheads="1"/>
          </p:cNvSpPr>
          <p:nvPr/>
        </p:nvSpPr>
        <p:spPr bwMode="auto">
          <a:xfrm>
            <a:off x="7543800" y="6248400"/>
            <a:ext cx="1981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1400" dirty="0"/>
              <a:t>Source S. Seitz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7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-152400"/>
            <a:ext cx="7772400" cy="1143000"/>
          </a:xfrm>
        </p:spPr>
        <p:txBody>
          <a:bodyPr/>
          <a:lstStyle/>
          <a:p>
            <a:r>
              <a:rPr lang="en-US" sz="3600" dirty="0" smtClean="0"/>
              <a:t>Markov Chain Example:  Text</a:t>
            </a:r>
          </a:p>
        </p:txBody>
      </p:sp>
      <p:sp>
        <p:nvSpPr>
          <p:cNvPr id="393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90600"/>
            <a:ext cx="8915400" cy="5562600"/>
          </a:xfrm>
        </p:spPr>
        <p:txBody>
          <a:bodyPr/>
          <a:lstStyle/>
          <a:p>
            <a:r>
              <a:rPr lang="en-US" sz="2400" dirty="0" smtClean="0">
                <a:solidFill>
                  <a:srgbClr val="FF0000"/>
                </a:solidFill>
              </a:rPr>
              <a:t>“A dog is a man’s best friend. It’s a dog eat dog world out there.”</a:t>
            </a:r>
          </a:p>
        </p:txBody>
      </p:sp>
      <p:graphicFrame>
        <p:nvGraphicFramePr>
          <p:cNvPr id="393552" name="Group 336"/>
          <p:cNvGraphicFramePr>
            <a:graphicFrameLocks noGrp="1"/>
          </p:cNvGraphicFramePr>
          <p:nvPr/>
        </p:nvGraphicFramePr>
        <p:xfrm>
          <a:off x="2209800" y="1600200"/>
          <a:ext cx="4724400" cy="4023360"/>
        </p:xfrm>
        <a:graphic>
          <a:graphicData uri="http://schemas.openxmlformats.org/drawingml/2006/table">
            <a:tbl>
              <a:tblPr/>
              <a:tblGrid>
                <a:gridCol w="393700"/>
                <a:gridCol w="393700"/>
                <a:gridCol w="393700"/>
                <a:gridCol w="393700"/>
                <a:gridCol w="393700"/>
                <a:gridCol w="393700"/>
                <a:gridCol w="393700"/>
                <a:gridCol w="393700"/>
                <a:gridCol w="393700"/>
                <a:gridCol w="393700"/>
                <a:gridCol w="393700"/>
                <a:gridCol w="393700"/>
              </a:tblGrid>
              <a:tr h="292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2/3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1/3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1/3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1/3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1/3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93390" name="Text Box 246"/>
          <p:cNvSpPr txBox="1">
            <a:spLocks noChangeArrowheads="1"/>
          </p:cNvSpPr>
          <p:nvPr/>
        </p:nvSpPr>
        <p:spPr bwMode="auto">
          <a:xfrm>
            <a:off x="1924050" y="1581150"/>
            <a:ext cx="285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a</a:t>
            </a:r>
          </a:p>
        </p:txBody>
      </p:sp>
      <p:sp>
        <p:nvSpPr>
          <p:cNvPr id="393391" name="Text Box 247"/>
          <p:cNvSpPr txBox="1">
            <a:spLocks noChangeArrowheads="1"/>
          </p:cNvSpPr>
          <p:nvPr/>
        </p:nvSpPr>
        <p:spPr bwMode="auto">
          <a:xfrm>
            <a:off x="1644650" y="1900238"/>
            <a:ext cx="565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>
                <a:solidFill>
                  <a:srgbClr val="000000"/>
                </a:solidFill>
              </a:rPr>
              <a:t>dog</a:t>
            </a:r>
          </a:p>
        </p:txBody>
      </p:sp>
      <p:sp>
        <p:nvSpPr>
          <p:cNvPr id="393392" name="Text Box 249"/>
          <p:cNvSpPr txBox="1">
            <a:spLocks noChangeArrowheads="1"/>
          </p:cNvSpPr>
          <p:nvPr/>
        </p:nvSpPr>
        <p:spPr bwMode="auto">
          <a:xfrm>
            <a:off x="1860550" y="2205038"/>
            <a:ext cx="349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>
                <a:solidFill>
                  <a:srgbClr val="000000"/>
                </a:solidFill>
              </a:rPr>
              <a:t>is</a:t>
            </a:r>
          </a:p>
        </p:txBody>
      </p:sp>
      <p:sp>
        <p:nvSpPr>
          <p:cNvPr id="393393" name="Text Box 250"/>
          <p:cNvSpPr txBox="1">
            <a:spLocks noChangeArrowheads="1"/>
          </p:cNvSpPr>
          <p:nvPr/>
        </p:nvSpPr>
        <p:spPr bwMode="auto">
          <a:xfrm>
            <a:off x="1447800" y="2528888"/>
            <a:ext cx="793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>
                <a:solidFill>
                  <a:srgbClr val="000000"/>
                </a:solidFill>
              </a:rPr>
              <a:t>man’s</a:t>
            </a:r>
          </a:p>
        </p:txBody>
      </p:sp>
      <p:sp>
        <p:nvSpPr>
          <p:cNvPr id="393394" name="Text Box 251"/>
          <p:cNvSpPr txBox="1">
            <a:spLocks noChangeArrowheads="1"/>
          </p:cNvSpPr>
          <p:nvPr/>
        </p:nvSpPr>
        <p:spPr bwMode="auto">
          <a:xfrm>
            <a:off x="1593850" y="2890838"/>
            <a:ext cx="615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>
                <a:solidFill>
                  <a:srgbClr val="000000"/>
                </a:solidFill>
              </a:rPr>
              <a:t>best</a:t>
            </a:r>
          </a:p>
        </p:txBody>
      </p:sp>
      <p:sp>
        <p:nvSpPr>
          <p:cNvPr id="393395" name="Text Box 252"/>
          <p:cNvSpPr txBox="1">
            <a:spLocks noChangeArrowheads="1"/>
          </p:cNvSpPr>
          <p:nvPr/>
        </p:nvSpPr>
        <p:spPr bwMode="auto">
          <a:xfrm>
            <a:off x="1454150" y="3271838"/>
            <a:ext cx="755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>
                <a:solidFill>
                  <a:srgbClr val="000000"/>
                </a:solidFill>
              </a:rPr>
              <a:t>friend</a:t>
            </a:r>
          </a:p>
        </p:txBody>
      </p:sp>
      <p:sp>
        <p:nvSpPr>
          <p:cNvPr id="393396" name="Text Box 253"/>
          <p:cNvSpPr txBox="1">
            <a:spLocks noChangeArrowheads="1"/>
          </p:cNvSpPr>
          <p:nvPr/>
        </p:nvSpPr>
        <p:spPr bwMode="auto">
          <a:xfrm>
            <a:off x="1746250" y="3576638"/>
            <a:ext cx="463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>
                <a:solidFill>
                  <a:srgbClr val="000000"/>
                </a:solidFill>
              </a:rPr>
              <a:t>it’s</a:t>
            </a:r>
          </a:p>
        </p:txBody>
      </p:sp>
      <p:sp>
        <p:nvSpPr>
          <p:cNvPr id="393397" name="Text Box 254"/>
          <p:cNvSpPr txBox="1">
            <a:spLocks noChangeArrowheads="1"/>
          </p:cNvSpPr>
          <p:nvPr/>
        </p:nvSpPr>
        <p:spPr bwMode="auto">
          <a:xfrm>
            <a:off x="1708150" y="3886200"/>
            <a:ext cx="501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>
                <a:solidFill>
                  <a:srgbClr val="000000"/>
                </a:solidFill>
              </a:rPr>
              <a:t>eat</a:t>
            </a:r>
          </a:p>
        </p:txBody>
      </p:sp>
      <p:sp>
        <p:nvSpPr>
          <p:cNvPr id="393398" name="Text Box 255"/>
          <p:cNvSpPr txBox="1">
            <a:spLocks noChangeArrowheads="1"/>
          </p:cNvSpPr>
          <p:nvPr/>
        </p:nvSpPr>
        <p:spPr bwMode="auto">
          <a:xfrm>
            <a:off x="1479550" y="4262438"/>
            <a:ext cx="730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>
                <a:solidFill>
                  <a:srgbClr val="000000"/>
                </a:solidFill>
              </a:rPr>
              <a:t>world</a:t>
            </a:r>
          </a:p>
        </p:txBody>
      </p:sp>
      <p:sp>
        <p:nvSpPr>
          <p:cNvPr id="393399" name="Text Box 256"/>
          <p:cNvSpPr txBox="1">
            <a:spLocks noChangeArrowheads="1"/>
          </p:cNvSpPr>
          <p:nvPr/>
        </p:nvSpPr>
        <p:spPr bwMode="auto">
          <a:xfrm>
            <a:off x="1708150" y="4567238"/>
            <a:ext cx="501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>
                <a:solidFill>
                  <a:srgbClr val="000000"/>
                </a:solidFill>
              </a:rPr>
              <a:t>out</a:t>
            </a:r>
          </a:p>
        </p:txBody>
      </p:sp>
      <p:sp>
        <p:nvSpPr>
          <p:cNvPr id="393400" name="Text Box 257"/>
          <p:cNvSpPr txBox="1">
            <a:spLocks noChangeArrowheads="1"/>
          </p:cNvSpPr>
          <p:nvPr/>
        </p:nvSpPr>
        <p:spPr bwMode="auto">
          <a:xfrm>
            <a:off x="1504950" y="4948238"/>
            <a:ext cx="704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>
                <a:solidFill>
                  <a:srgbClr val="000000"/>
                </a:solidFill>
              </a:rPr>
              <a:t>there</a:t>
            </a:r>
          </a:p>
        </p:txBody>
      </p:sp>
      <p:sp>
        <p:nvSpPr>
          <p:cNvPr id="393401" name="Text Box 259"/>
          <p:cNvSpPr txBox="1">
            <a:spLocks noChangeArrowheads="1"/>
          </p:cNvSpPr>
          <p:nvPr/>
        </p:nvSpPr>
        <p:spPr bwMode="auto">
          <a:xfrm rot="5400000">
            <a:off x="2567782" y="5691981"/>
            <a:ext cx="565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>
                <a:solidFill>
                  <a:srgbClr val="000000"/>
                </a:solidFill>
              </a:rPr>
              <a:t>dog</a:t>
            </a:r>
          </a:p>
        </p:txBody>
      </p:sp>
      <p:sp>
        <p:nvSpPr>
          <p:cNvPr id="393402" name="Text Box 260"/>
          <p:cNvSpPr txBox="1">
            <a:spLocks noChangeArrowheads="1"/>
          </p:cNvSpPr>
          <p:nvPr/>
        </p:nvSpPr>
        <p:spPr bwMode="auto">
          <a:xfrm rot="5400000">
            <a:off x="3056732" y="5615781"/>
            <a:ext cx="349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>
                <a:solidFill>
                  <a:srgbClr val="000000"/>
                </a:solidFill>
              </a:rPr>
              <a:t>is</a:t>
            </a:r>
          </a:p>
        </p:txBody>
      </p:sp>
      <p:sp>
        <p:nvSpPr>
          <p:cNvPr id="393403" name="Text Box 261"/>
          <p:cNvSpPr txBox="1">
            <a:spLocks noChangeArrowheads="1"/>
          </p:cNvSpPr>
          <p:nvPr/>
        </p:nvSpPr>
        <p:spPr bwMode="auto">
          <a:xfrm rot="5400000">
            <a:off x="3215482" y="5838031"/>
            <a:ext cx="793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>
                <a:solidFill>
                  <a:srgbClr val="000000"/>
                </a:solidFill>
              </a:rPr>
              <a:t>man’s</a:t>
            </a:r>
          </a:p>
        </p:txBody>
      </p:sp>
      <p:sp>
        <p:nvSpPr>
          <p:cNvPr id="393404" name="Text Box 262"/>
          <p:cNvSpPr txBox="1">
            <a:spLocks noChangeArrowheads="1"/>
          </p:cNvSpPr>
          <p:nvPr/>
        </p:nvSpPr>
        <p:spPr bwMode="auto">
          <a:xfrm rot="5400000">
            <a:off x="3685382" y="5749131"/>
            <a:ext cx="615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>
                <a:solidFill>
                  <a:srgbClr val="000000"/>
                </a:solidFill>
              </a:rPr>
              <a:t>best</a:t>
            </a:r>
          </a:p>
        </p:txBody>
      </p:sp>
      <p:sp>
        <p:nvSpPr>
          <p:cNvPr id="393405" name="Text Box 263"/>
          <p:cNvSpPr txBox="1">
            <a:spLocks noChangeArrowheads="1"/>
          </p:cNvSpPr>
          <p:nvPr/>
        </p:nvSpPr>
        <p:spPr bwMode="auto">
          <a:xfrm rot="5400000">
            <a:off x="3996532" y="5818981"/>
            <a:ext cx="755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>
                <a:solidFill>
                  <a:srgbClr val="000000"/>
                </a:solidFill>
              </a:rPr>
              <a:t>friend</a:t>
            </a:r>
          </a:p>
        </p:txBody>
      </p:sp>
      <p:sp>
        <p:nvSpPr>
          <p:cNvPr id="393406" name="Text Box 264"/>
          <p:cNvSpPr txBox="1">
            <a:spLocks noChangeArrowheads="1"/>
          </p:cNvSpPr>
          <p:nvPr/>
        </p:nvSpPr>
        <p:spPr bwMode="auto">
          <a:xfrm rot="5400000">
            <a:off x="4523582" y="5672931"/>
            <a:ext cx="463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>
                <a:solidFill>
                  <a:srgbClr val="000000"/>
                </a:solidFill>
              </a:rPr>
              <a:t>it’s</a:t>
            </a:r>
          </a:p>
        </p:txBody>
      </p:sp>
      <p:sp>
        <p:nvSpPr>
          <p:cNvPr id="393407" name="Text Box 265"/>
          <p:cNvSpPr txBox="1">
            <a:spLocks noChangeArrowheads="1"/>
          </p:cNvSpPr>
          <p:nvPr/>
        </p:nvSpPr>
        <p:spPr bwMode="auto">
          <a:xfrm rot="5400000">
            <a:off x="4961732" y="5691981"/>
            <a:ext cx="501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>
                <a:solidFill>
                  <a:srgbClr val="000000"/>
                </a:solidFill>
              </a:rPr>
              <a:t>eat</a:t>
            </a:r>
          </a:p>
        </p:txBody>
      </p:sp>
      <p:sp>
        <p:nvSpPr>
          <p:cNvPr id="393408" name="Text Box 266"/>
          <p:cNvSpPr txBox="1">
            <a:spLocks noChangeArrowheads="1"/>
          </p:cNvSpPr>
          <p:nvPr/>
        </p:nvSpPr>
        <p:spPr bwMode="auto">
          <a:xfrm rot="5400000">
            <a:off x="5152232" y="5838031"/>
            <a:ext cx="730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>
                <a:solidFill>
                  <a:srgbClr val="000000"/>
                </a:solidFill>
              </a:rPr>
              <a:t>world</a:t>
            </a:r>
          </a:p>
        </p:txBody>
      </p:sp>
      <p:sp>
        <p:nvSpPr>
          <p:cNvPr id="393409" name="Text Box 267"/>
          <p:cNvSpPr txBox="1">
            <a:spLocks noChangeArrowheads="1"/>
          </p:cNvSpPr>
          <p:nvPr/>
        </p:nvSpPr>
        <p:spPr bwMode="auto">
          <a:xfrm rot="5400000">
            <a:off x="5647532" y="5691981"/>
            <a:ext cx="501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>
                <a:solidFill>
                  <a:srgbClr val="000000"/>
                </a:solidFill>
              </a:rPr>
              <a:t>out</a:t>
            </a:r>
          </a:p>
        </p:txBody>
      </p:sp>
      <p:sp>
        <p:nvSpPr>
          <p:cNvPr id="393410" name="Text Box 268"/>
          <p:cNvSpPr txBox="1">
            <a:spLocks noChangeArrowheads="1"/>
          </p:cNvSpPr>
          <p:nvPr/>
        </p:nvSpPr>
        <p:spPr bwMode="auto">
          <a:xfrm rot="5400000">
            <a:off x="6003132" y="5793581"/>
            <a:ext cx="704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>
                <a:solidFill>
                  <a:srgbClr val="000000"/>
                </a:solidFill>
              </a:rPr>
              <a:t>there</a:t>
            </a:r>
          </a:p>
        </p:txBody>
      </p:sp>
      <p:sp>
        <p:nvSpPr>
          <p:cNvPr id="393411" name="Text Box 269"/>
          <p:cNvSpPr txBox="1">
            <a:spLocks noChangeArrowheads="1"/>
          </p:cNvSpPr>
          <p:nvPr/>
        </p:nvSpPr>
        <p:spPr bwMode="auto">
          <a:xfrm>
            <a:off x="2228850" y="5562600"/>
            <a:ext cx="285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solidFill>
                  <a:srgbClr val="000000"/>
                </a:solidFill>
                <a:latin typeface="Times New Roman" pitchFamily="18" charset="0"/>
              </a:rPr>
              <a:t>a</a:t>
            </a:r>
          </a:p>
        </p:txBody>
      </p:sp>
      <p:sp>
        <p:nvSpPr>
          <p:cNvPr id="393412" name="Text Box 319"/>
          <p:cNvSpPr txBox="1">
            <a:spLocks noChangeArrowheads="1"/>
          </p:cNvSpPr>
          <p:nvPr/>
        </p:nvSpPr>
        <p:spPr bwMode="auto">
          <a:xfrm>
            <a:off x="6572250" y="5576888"/>
            <a:ext cx="2413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solidFill>
                  <a:srgbClr val="000000"/>
                </a:solidFill>
                <a:latin typeface="Times New Roman" pitchFamily="18" charset="0"/>
              </a:rPr>
              <a:t>.</a:t>
            </a:r>
          </a:p>
        </p:txBody>
      </p:sp>
      <p:sp>
        <p:nvSpPr>
          <p:cNvPr id="393413" name="Text Box 320"/>
          <p:cNvSpPr txBox="1">
            <a:spLocks noChangeArrowheads="1"/>
          </p:cNvSpPr>
          <p:nvPr/>
        </p:nvSpPr>
        <p:spPr bwMode="auto">
          <a:xfrm>
            <a:off x="1968500" y="5257800"/>
            <a:ext cx="241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solidFill>
                  <a:srgbClr val="000000"/>
                </a:solidFill>
                <a:latin typeface="Times New Roman" pitchFamily="18" charset="0"/>
              </a:rPr>
              <a:t>.</a:t>
            </a:r>
          </a:p>
        </p:txBody>
      </p:sp>
      <p:pic>
        <p:nvPicPr>
          <p:cNvPr id="393414" name="Picture 326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15175" y="3313113"/>
            <a:ext cx="1952625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3415" name="Picture 328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629400" y="6019800"/>
            <a:ext cx="609600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3416" name="Picture 330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65100" y="3178175"/>
            <a:ext cx="134778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3417" name="TextBox 31"/>
          <p:cNvSpPr txBox="1">
            <a:spLocks noChangeArrowheads="1"/>
          </p:cNvSpPr>
          <p:nvPr/>
        </p:nvSpPr>
        <p:spPr bwMode="auto">
          <a:xfrm>
            <a:off x="7543800" y="6248400"/>
            <a:ext cx="1981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1400" dirty="0"/>
              <a:t>Source: S. Seitz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3" name="Title 1"/>
          <p:cNvSpPr>
            <a:spLocks noGrp="1"/>
          </p:cNvSpPr>
          <p:nvPr>
            <p:ph type="title"/>
          </p:nvPr>
        </p:nvSpPr>
        <p:spPr>
          <a:xfrm>
            <a:off x="1143000" y="-2286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Texture-related tasks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458200" cy="4525963"/>
          </a:xfrm>
        </p:spPr>
        <p:txBody>
          <a:bodyPr/>
          <a:lstStyle/>
          <a:p>
            <a:pPr eaLnBrk="1" hangingPunct="1"/>
            <a:r>
              <a:rPr lang="en-US" sz="2800" b="1" smtClean="0"/>
              <a:t>Shape from texture</a:t>
            </a:r>
          </a:p>
          <a:p>
            <a:pPr lvl="1" eaLnBrk="1" hangingPunct="1"/>
            <a:r>
              <a:rPr lang="en-US" smtClean="0"/>
              <a:t>Estimate surface orientation or shape from image texture</a:t>
            </a:r>
          </a:p>
          <a:p>
            <a:pPr eaLnBrk="1" hangingPunct="1"/>
            <a:r>
              <a:rPr lang="en-US" sz="2800" b="1" smtClean="0"/>
              <a:t>Segmentation/classification</a:t>
            </a:r>
            <a:r>
              <a:rPr lang="en-US" sz="2800" smtClean="0"/>
              <a:t> from texture cues</a:t>
            </a:r>
          </a:p>
          <a:p>
            <a:pPr lvl="1" eaLnBrk="1" hangingPunct="1"/>
            <a:r>
              <a:rPr lang="en-US" smtClean="0"/>
              <a:t>Analyze, represent texture</a:t>
            </a:r>
          </a:p>
          <a:p>
            <a:pPr lvl="1" eaLnBrk="1" hangingPunct="1"/>
            <a:r>
              <a:rPr lang="en-US" smtClean="0"/>
              <a:t>Group image regions with consistent texture</a:t>
            </a:r>
          </a:p>
          <a:p>
            <a:pPr eaLnBrk="1" hangingPunct="1"/>
            <a:r>
              <a:rPr lang="en-US" sz="2800" b="1" smtClean="0"/>
              <a:t>Synthesis</a:t>
            </a:r>
          </a:p>
          <a:p>
            <a:pPr lvl="1" eaLnBrk="1" hangingPunct="1"/>
            <a:r>
              <a:rPr lang="en-US" smtClean="0"/>
              <a:t>Generate new texture patches/images given some examples</a:t>
            </a:r>
          </a:p>
          <a:p>
            <a:pPr lvl="1" eaLnBrk="1" hangingPunct="1"/>
            <a:endParaRPr lang="en-US" smtClean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81000" y="2819400"/>
            <a:ext cx="8305800" cy="3124200"/>
          </a:xfrm>
          <a:prstGeom prst="rect">
            <a:avLst/>
          </a:prstGeom>
          <a:noFill/>
          <a:ln w="28575" algn="ctr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1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 dirty="0" smtClean="0"/>
              <a:t>Text synthesis</a:t>
            </a:r>
          </a:p>
        </p:txBody>
      </p:sp>
      <p:sp>
        <p:nvSpPr>
          <p:cNvPr id="394242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33400" y="990600"/>
            <a:ext cx="8458200" cy="5257800"/>
          </a:xfrm>
        </p:spPr>
        <p:txBody>
          <a:bodyPr/>
          <a:lstStyle/>
          <a:p>
            <a:pPr marL="533400" indent="-533400"/>
            <a:r>
              <a:rPr lang="en-US" sz="2000" dirty="0" smtClean="0"/>
              <a:t>Create plausible looking poetry, love letters, term papers, etc.</a:t>
            </a:r>
          </a:p>
          <a:p>
            <a:pPr marL="533400" indent="-533400"/>
            <a:r>
              <a:rPr lang="en-US" sz="2000" dirty="0" smtClean="0"/>
              <a:t>Most basic algorithm</a:t>
            </a:r>
          </a:p>
          <a:p>
            <a:pPr marL="838200" lvl="1" indent="-381000">
              <a:buFontTx/>
              <a:buAutoNum type="arabicPeriod"/>
            </a:pPr>
            <a:r>
              <a:rPr lang="en-US" sz="2000" dirty="0" smtClean="0"/>
              <a:t>Build probability histogram</a:t>
            </a:r>
          </a:p>
          <a:p>
            <a:pPr marL="1257300" lvl="2" indent="-342900"/>
            <a:r>
              <a:rPr lang="en-US" sz="2000" dirty="0" smtClean="0"/>
              <a:t>find all blocks of N consecutive words/letters </a:t>
            </a:r>
            <a:r>
              <a:rPr lang="en-US" sz="2000" dirty="0" smtClean="0"/>
              <a:t>in training documents</a:t>
            </a:r>
          </a:p>
          <a:p>
            <a:pPr marL="1257300" lvl="2" indent="-342900"/>
            <a:r>
              <a:rPr lang="en-US" sz="2000" dirty="0" smtClean="0"/>
              <a:t>compute </a:t>
            </a:r>
            <a:r>
              <a:rPr lang="en-US" sz="2000" dirty="0" smtClean="0"/>
              <a:t>probability of occurrence</a:t>
            </a:r>
          </a:p>
          <a:p>
            <a:pPr marL="838200" lvl="1" indent="-381000">
              <a:buFontTx/>
              <a:buAutoNum type="arabicPeriod"/>
            </a:pPr>
            <a:r>
              <a:rPr lang="en-US" sz="2000" dirty="0" smtClean="0"/>
              <a:t>Given words  </a:t>
            </a:r>
          </a:p>
          <a:p>
            <a:pPr marL="1257300" lvl="2" indent="-342900"/>
            <a:r>
              <a:rPr lang="en-US" sz="2000" dirty="0" smtClean="0"/>
              <a:t>compute          by sampling from</a:t>
            </a:r>
          </a:p>
          <a:p>
            <a:pPr marL="1257300" lvl="2" indent="-342900"/>
            <a:endParaRPr lang="en-US" dirty="0" smtClean="0"/>
          </a:p>
          <a:p>
            <a:pPr marL="1257300" lvl="2" indent="-342900"/>
            <a:endParaRPr lang="en-US" dirty="0" smtClean="0"/>
          </a:p>
          <a:p>
            <a:pPr marL="1257300" lvl="2" indent="-342900"/>
            <a:endParaRPr lang="en-US" dirty="0" smtClean="0"/>
          </a:p>
        </p:txBody>
      </p:sp>
      <p:pic>
        <p:nvPicPr>
          <p:cNvPr id="394243" name="Picture 1042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48000" y="3581400"/>
            <a:ext cx="334962" cy="239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4244" name="Picture 1044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971800" y="3200400"/>
            <a:ext cx="2347912" cy="23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4245" name="Picture 1045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638800" y="3505200"/>
            <a:ext cx="3200400" cy="36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4246" name="Picture 1047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791200" y="2819400"/>
            <a:ext cx="3200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4247" name="TextBox 7"/>
          <p:cNvSpPr txBox="1">
            <a:spLocks noChangeArrowheads="1"/>
          </p:cNvSpPr>
          <p:nvPr/>
        </p:nvSpPr>
        <p:spPr bwMode="auto">
          <a:xfrm>
            <a:off x="7543800" y="6248400"/>
            <a:ext cx="1981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1400" dirty="0"/>
              <a:t>Source: S. Seitz</a:t>
            </a: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1639888" y="5348288"/>
            <a:ext cx="26670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b="1" dirty="0">
                <a:solidFill>
                  <a:srgbClr val="FF0000"/>
                </a:solidFill>
              </a:rPr>
              <a:t>WE  NEED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4154488" y="5272088"/>
            <a:ext cx="11430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b="1" dirty="0">
                <a:solidFill>
                  <a:srgbClr val="FF0000"/>
                </a:solidFill>
              </a:rPr>
              <a:t>TO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5145088" y="5272088"/>
            <a:ext cx="13716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b="1" dirty="0">
                <a:solidFill>
                  <a:srgbClr val="FF0000"/>
                </a:solidFill>
              </a:rPr>
              <a:t>EAT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6364288" y="5272088"/>
            <a:ext cx="16764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b="1" dirty="0">
                <a:solidFill>
                  <a:srgbClr val="FF0000"/>
                </a:solidFill>
              </a:rPr>
              <a:t>CAKE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  <p:bldP spid="10" grpId="0" autoUpdateAnimBg="0"/>
      <p:bldP spid="11" grpId="0" autoUpdateAnimBg="0"/>
      <p:bldP spid="12" grpId="0" autoUpdateAnimBg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800" dirty="0" smtClean="0">
                <a:latin typeface="Arial" pitchFamily="34" charset="0"/>
                <a:cs typeface="Arial" pitchFamily="34" charset="0"/>
              </a:rPr>
              <a:t>Text synthesis</a:t>
            </a:r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92200"/>
            <a:ext cx="8077200" cy="4724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3000" dirty="0" smtClean="0">
                <a:latin typeface="Arial" charset="0"/>
                <a:cs typeface="Arial" charset="0"/>
              </a:rPr>
              <a:t>Results:</a:t>
            </a:r>
          </a:p>
          <a:p>
            <a:pPr lvl="1"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3000" i="1" dirty="0" smtClean="0">
                <a:latin typeface="Arial" charset="0"/>
                <a:cs typeface="Arial" charset="0"/>
              </a:rPr>
              <a:t> “As I've commented before, really relating to someone involves standing next to impossible.”</a:t>
            </a:r>
          </a:p>
          <a:p>
            <a:pPr lvl="1"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3000" i="1" dirty="0" smtClean="0">
                <a:latin typeface="Arial" charset="0"/>
                <a:cs typeface="Arial" charset="0"/>
              </a:rPr>
              <a:t>"One morning I shot an elephant in my arms and kissed him.”</a:t>
            </a:r>
          </a:p>
          <a:p>
            <a:pPr lvl="1"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3000" i="1" dirty="0" smtClean="0">
                <a:latin typeface="Arial" charset="0"/>
                <a:cs typeface="Arial" charset="0"/>
              </a:rPr>
              <a:t>"I spent an interesting evening recently with a grain of salt"</a:t>
            </a:r>
            <a:endParaRPr lang="en-US" sz="3000" b="1" i="1" dirty="0" smtClean="0">
              <a:latin typeface="Arial" charset="0"/>
              <a:cs typeface="Arial" charset="0"/>
            </a:endParaRPr>
          </a:p>
        </p:txBody>
      </p:sp>
      <p:sp>
        <p:nvSpPr>
          <p:cNvPr id="395267" name="Text Box 4"/>
          <p:cNvSpPr txBox="1">
            <a:spLocks noChangeArrowheads="1"/>
          </p:cNvSpPr>
          <p:nvPr/>
        </p:nvSpPr>
        <p:spPr bwMode="auto">
          <a:xfrm>
            <a:off x="152400" y="5715000"/>
            <a:ext cx="9144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>
                <a:cs typeface="Arial" charset="0"/>
              </a:rPr>
              <a:t>Dewdney, “A potpourri of programmed prose and prosody”  </a:t>
            </a:r>
            <a:r>
              <a:rPr lang="en-US" i="1" dirty="0">
                <a:cs typeface="Arial" charset="0"/>
              </a:rPr>
              <a:t>Scientific American, </a:t>
            </a:r>
            <a:r>
              <a:rPr lang="en-US" dirty="0">
                <a:cs typeface="Arial" charset="0"/>
              </a:rPr>
              <a:t>1989.</a:t>
            </a:r>
          </a:p>
        </p:txBody>
      </p:sp>
      <p:sp>
        <p:nvSpPr>
          <p:cNvPr id="395268" name="Rectangle 4"/>
          <p:cNvSpPr>
            <a:spLocks noChangeArrowheads="1"/>
          </p:cNvSpPr>
          <p:nvPr/>
        </p:nvSpPr>
        <p:spPr bwMode="auto">
          <a:xfrm>
            <a:off x="6450013" y="6324600"/>
            <a:ext cx="269398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 dirty="0"/>
              <a:t>Slide from </a:t>
            </a:r>
            <a:r>
              <a:rPr lang="en-US" sz="1200" dirty="0" err="1"/>
              <a:t>Alyosha</a:t>
            </a:r>
            <a:r>
              <a:rPr lang="en-US" sz="1200" dirty="0"/>
              <a:t> </a:t>
            </a:r>
            <a:r>
              <a:rPr lang="en-US" sz="1200" dirty="0" err="1"/>
              <a:t>Efros</a:t>
            </a:r>
            <a:r>
              <a:rPr lang="en-US" sz="1200" dirty="0"/>
              <a:t>, ICCV 1999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3" name="Title 1"/>
          <p:cNvSpPr>
            <a:spLocks noGrp="1"/>
          </p:cNvSpPr>
          <p:nvPr>
            <p:ph type="title"/>
          </p:nvPr>
        </p:nvSpPr>
        <p:spPr>
          <a:xfrm>
            <a:off x="1676400" y="-152400"/>
            <a:ext cx="7772400" cy="1143000"/>
          </a:xfrm>
        </p:spPr>
        <p:txBody>
          <a:bodyPr/>
          <a:lstStyle/>
          <a:p>
            <a:r>
              <a:rPr lang="en-US" sz="3600" dirty="0" smtClean="0"/>
              <a:t>Synthesizing Computer Vision text</a:t>
            </a:r>
          </a:p>
        </p:txBody>
      </p:sp>
      <p:sp>
        <p:nvSpPr>
          <p:cNvPr id="397314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953000" cy="4525963"/>
          </a:xfrm>
        </p:spPr>
        <p:txBody>
          <a:bodyPr/>
          <a:lstStyle/>
          <a:p>
            <a:endParaRPr lang="en-US" dirty="0" smtClean="0"/>
          </a:p>
          <a:p>
            <a:r>
              <a:rPr lang="en-US" sz="2800" dirty="0" smtClean="0"/>
              <a:t>What do we get if we extract the probabilities from a chapter on Linear Filters, and then synthesize new statements?</a:t>
            </a:r>
          </a:p>
        </p:txBody>
      </p:sp>
      <p:pic>
        <p:nvPicPr>
          <p:cNvPr id="397315" name="Picture 1" descr="http://ecx.images-amazon.com/images/I/51Q8RE6V9VL._SS500_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1524000"/>
            <a:ext cx="36576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7316" name="TextBox 4"/>
          <p:cNvSpPr txBox="1">
            <a:spLocks noChangeArrowheads="1"/>
          </p:cNvSpPr>
          <p:nvPr/>
        </p:nvSpPr>
        <p:spPr bwMode="auto">
          <a:xfrm>
            <a:off x="228600" y="5562600"/>
            <a:ext cx="87630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dirty="0"/>
              <a:t>Check out </a:t>
            </a:r>
            <a:r>
              <a:rPr lang="en-US" dirty="0" err="1"/>
              <a:t>Yisong</a:t>
            </a:r>
            <a:r>
              <a:rPr lang="en-US" dirty="0"/>
              <a:t> </a:t>
            </a:r>
            <a:r>
              <a:rPr lang="en-US" dirty="0" err="1"/>
              <a:t>Yue’s</a:t>
            </a:r>
            <a:r>
              <a:rPr lang="en-US" dirty="0"/>
              <a:t> website implementing text generation: build your own text Markov Chain for a given text corpus.  </a:t>
            </a:r>
            <a:r>
              <a:rPr lang="en-US" dirty="0">
                <a:hlinkClick r:id="rId4"/>
              </a:rPr>
              <a:t>http://www.yisongyue.com/shaney/index.php</a:t>
            </a:r>
            <a:endParaRPr lang="en-US" dirty="0"/>
          </a:p>
          <a:p>
            <a:pPr eaLnBrk="0" hangingPunct="0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324600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7" name="Title 1"/>
          <p:cNvSpPr>
            <a:spLocks noGrp="1"/>
          </p:cNvSpPr>
          <p:nvPr>
            <p:ph type="title"/>
          </p:nvPr>
        </p:nvSpPr>
        <p:spPr>
          <a:xfrm>
            <a:off x="609600" y="-76200"/>
            <a:ext cx="8229600" cy="1143000"/>
          </a:xfrm>
        </p:spPr>
        <p:txBody>
          <a:bodyPr/>
          <a:lstStyle/>
          <a:p>
            <a:r>
              <a:rPr lang="en-US" b="1" dirty="0" smtClean="0"/>
              <a:t>Synthesized</a:t>
            </a:r>
            <a:r>
              <a:rPr lang="en-US" dirty="0" smtClean="0"/>
              <a:t>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sz="2400" smtClean="0"/>
              <a:t>This means we cannot obtain a separate copy of the best studied regions in the sum. </a:t>
            </a:r>
          </a:p>
          <a:p>
            <a:pPr>
              <a:spcAft>
                <a:spcPts val="300"/>
              </a:spcAft>
            </a:pPr>
            <a:r>
              <a:rPr lang="en-US" sz="2400" smtClean="0"/>
              <a:t>All this activity will result in the primate visual system.</a:t>
            </a:r>
          </a:p>
          <a:p>
            <a:pPr>
              <a:spcAft>
                <a:spcPts val="300"/>
              </a:spcAft>
            </a:pPr>
            <a:r>
              <a:rPr lang="en-US" sz="2400" smtClean="0"/>
              <a:t>The response is also Gaussian, and hence isn’t bandlimited. </a:t>
            </a:r>
          </a:p>
          <a:p>
            <a:pPr>
              <a:spcAft>
                <a:spcPts val="300"/>
              </a:spcAft>
            </a:pPr>
            <a:r>
              <a:rPr lang="en-US" sz="2400" smtClean="0"/>
              <a:t>Instead, we need to know only its response to any data vector, we need to apply a low pass filter that strongly reduces the content of the Fourier transform of a very large standard deviation.</a:t>
            </a:r>
          </a:p>
          <a:p>
            <a:pPr>
              <a:spcAft>
                <a:spcPts val="300"/>
              </a:spcAft>
            </a:pPr>
            <a:r>
              <a:rPr lang="en-US" sz="2400" smtClean="0"/>
              <a:t>It is clear how this integral exist (it is sufficient for all pixels within a 2k +1 × 2k +1 × 2k +1 × 2k + 1 — required for the images separately. </a:t>
            </a:r>
          </a:p>
          <a:p>
            <a:pPr>
              <a:spcAft>
                <a:spcPts val="300"/>
              </a:spcAft>
              <a:buFontTx/>
              <a:buNone/>
            </a:pPr>
            <a:r>
              <a:rPr lang="en-US" sz="2400" smtClean="0"/>
              <a:t/>
            </a:r>
            <a:br>
              <a:rPr lang="en-US" sz="2400" smtClean="0"/>
            </a:br>
            <a:endParaRPr lang="en-US" sz="240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6324600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5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-152400"/>
            <a:ext cx="7772400" cy="1143000"/>
          </a:xfrm>
        </p:spPr>
        <p:txBody>
          <a:bodyPr/>
          <a:lstStyle/>
          <a:p>
            <a:r>
              <a:rPr lang="en-US" dirty="0" smtClean="0"/>
              <a:t>Markov Random Field</a:t>
            </a:r>
          </a:p>
        </p:txBody>
      </p:sp>
      <p:sp>
        <p:nvSpPr>
          <p:cNvPr id="400386" name="Rectangle 4"/>
          <p:cNvSpPr>
            <a:spLocks noChangeArrowheads="1"/>
          </p:cNvSpPr>
          <p:nvPr/>
        </p:nvSpPr>
        <p:spPr bwMode="auto">
          <a:xfrm>
            <a:off x="685800" y="1066800"/>
            <a:ext cx="7772400" cy="2514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7" tIns="44450" rIns="90487" bIns="44450"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sz="2800" dirty="0">
                <a:solidFill>
                  <a:srgbClr val="000000"/>
                </a:solidFill>
              </a:rPr>
              <a:t>A Markov random field (MRF) 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generalization of Markov chains to two or more dimensions.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2800" dirty="0">
                <a:solidFill>
                  <a:srgbClr val="000000"/>
                </a:solidFill>
              </a:rPr>
              <a:t>First-order MRF: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probability that pixel </a:t>
            </a:r>
            <a:r>
              <a:rPr lang="en-US" sz="2000" i="1" dirty="0">
                <a:solidFill>
                  <a:srgbClr val="000000"/>
                </a:solidFill>
              </a:rPr>
              <a:t>X</a:t>
            </a:r>
            <a:r>
              <a:rPr lang="en-US" sz="2000" dirty="0">
                <a:solidFill>
                  <a:srgbClr val="000000"/>
                </a:solidFill>
              </a:rPr>
              <a:t> takes a certain value given the values of neighbors </a:t>
            </a:r>
            <a:r>
              <a:rPr lang="en-US" sz="2000" i="1" dirty="0">
                <a:solidFill>
                  <a:srgbClr val="000000"/>
                </a:solidFill>
              </a:rPr>
              <a:t>A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en-US" sz="2000" i="1" dirty="0">
                <a:solidFill>
                  <a:srgbClr val="000000"/>
                </a:solidFill>
              </a:rPr>
              <a:t>B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en-US" sz="2000" i="1" dirty="0">
                <a:solidFill>
                  <a:srgbClr val="000000"/>
                </a:solidFill>
              </a:rPr>
              <a:t>C</a:t>
            </a:r>
            <a:r>
              <a:rPr lang="en-US" sz="2000" dirty="0">
                <a:solidFill>
                  <a:srgbClr val="000000"/>
                </a:solidFill>
              </a:rPr>
              <a:t>, and </a:t>
            </a:r>
            <a:r>
              <a:rPr lang="en-US" sz="2000" i="1" dirty="0">
                <a:solidFill>
                  <a:srgbClr val="000000"/>
                </a:solidFill>
              </a:rPr>
              <a:t>D</a:t>
            </a:r>
            <a:r>
              <a:rPr lang="en-US" sz="2000" dirty="0">
                <a:solidFill>
                  <a:srgbClr val="000000"/>
                </a:solidFill>
              </a:rPr>
              <a:t>:</a:t>
            </a:r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4953000" y="3048000"/>
            <a:ext cx="1371600" cy="1371600"/>
            <a:chOff x="4464" y="1488"/>
            <a:chExt cx="864" cy="864"/>
          </a:xfrm>
        </p:grpSpPr>
        <p:sp>
          <p:nvSpPr>
            <p:cNvPr id="400390" name="Rectangle 5"/>
            <p:cNvSpPr>
              <a:spLocks noChangeArrowheads="1"/>
            </p:cNvSpPr>
            <p:nvPr/>
          </p:nvSpPr>
          <p:spPr bwMode="auto">
            <a:xfrm>
              <a:off x="4464" y="1776"/>
              <a:ext cx="288" cy="2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</a:pPr>
              <a:r>
                <a:rPr lang="en-US" b="1" i="1">
                  <a:solidFill>
                    <a:srgbClr val="000000"/>
                  </a:solidFill>
                  <a:latin typeface="Times" pitchFamily="18" charset="0"/>
                </a:rPr>
                <a:t>D</a:t>
              </a:r>
            </a:p>
          </p:txBody>
        </p:sp>
        <p:sp>
          <p:nvSpPr>
            <p:cNvPr id="400391" name="Rectangle 6"/>
            <p:cNvSpPr>
              <a:spLocks noChangeArrowheads="1"/>
            </p:cNvSpPr>
            <p:nvPr/>
          </p:nvSpPr>
          <p:spPr bwMode="auto">
            <a:xfrm>
              <a:off x="4752" y="2064"/>
              <a:ext cx="288" cy="2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</a:pPr>
              <a:r>
                <a:rPr lang="en-US" b="1" i="1">
                  <a:solidFill>
                    <a:srgbClr val="000000"/>
                  </a:solidFill>
                  <a:latin typeface="Times" pitchFamily="18" charset="0"/>
                </a:rPr>
                <a:t>C</a:t>
              </a:r>
            </a:p>
          </p:txBody>
        </p:sp>
        <p:sp>
          <p:nvSpPr>
            <p:cNvPr id="400392" name="Rectangle 7"/>
            <p:cNvSpPr>
              <a:spLocks noChangeArrowheads="1"/>
            </p:cNvSpPr>
            <p:nvPr/>
          </p:nvSpPr>
          <p:spPr bwMode="auto">
            <a:xfrm>
              <a:off x="4752" y="1776"/>
              <a:ext cx="288" cy="2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</a:pPr>
              <a:r>
                <a:rPr lang="en-US" b="1" i="1">
                  <a:solidFill>
                    <a:srgbClr val="000000"/>
                  </a:solidFill>
                  <a:latin typeface="Times" pitchFamily="18" charset="0"/>
                </a:rPr>
                <a:t>X</a:t>
              </a:r>
            </a:p>
          </p:txBody>
        </p:sp>
        <p:sp>
          <p:nvSpPr>
            <p:cNvPr id="400393" name="Rectangle 8"/>
            <p:cNvSpPr>
              <a:spLocks noChangeArrowheads="1"/>
            </p:cNvSpPr>
            <p:nvPr/>
          </p:nvSpPr>
          <p:spPr bwMode="auto">
            <a:xfrm>
              <a:off x="4752" y="1488"/>
              <a:ext cx="288" cy="2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</a:pPr>
              <a:r>
                <a:rPr lang="en-US" b="1" i="1">
                  <a:solidFill>
                    <a:srgbClr val="000000"/>
                  </a:solidFill>
                  <a:latin typeface="Times" pitchFamily="18" charset="0"/>
                </a:rPr>
                <a:t>A</a:t>
              </a:r>
            </a:p>
          </p:txBody>
        </p:sp>
        <p:sp>
          <p:nvSpPr>
            <p:cNvPr id="400394" name="Rectangle 9"/>
            <p:cNvSpPr>
              <a:spLocks noChangeArrowheads="1"/>
            </p:cNvSpPr>
            <p:nvPr/>
          </p:nvSpPr>
          <p:spPr bwMode="auto">
            <a:xfrm>
              <a:off x="5040" y="1776"/>
              <a:ext cx="288" cy="2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lnSpc>
                  <a:spcPct val="90000"/>
                </a:lnSpc>
              </a:pPr>
              <a:r>
                <a:rPr lang="en-US" b="1" i="1">
                  <a:solidFill>
                    <a:srgbClr val="000000"/>
                  </a:solidFill>
                  <a:latin typeface="Times" pitchFamily="18" charset="0"/>
                </a:rPr>
                <a:t>B</a:t>
              </a:r>
            </a:p>
          </p:txBody>
        </p:sp>
      </p:grpSp>
      <p:pic>
        <p:nvPicPr>
          <p:cNvPr id="400388" name="Picture 36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33588" y="3589338"/>
            <a:ext cx="2157412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0389" name="TextBox 34"/>
          <p:cNvSpPr txBox="1">
            <a:spLocks noChangeArrowheads="1"/>
          </p:cNvSpPr>
          <p:nvPr/>
        </p:nvSpPr>
        <p:spPr bwMode="auto">
          <a:xfrm>
            <a:off x="7543800" y="6248400"/>
            <a:ext cx="1981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1400" dirty="0"/>
              <a:t>Source: S. Seitz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3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-152400"/>
            <a:ext cx="7772400" cy="1143000"/>
          </a:xfrm>
        </p:spPr>
        <p:txBody>
          <a:bodyPr/>
          <a:lstStyle/>
          <a:p>
            <a:r>
              <a:rPr lang="en-US" sz="4000" dirty="0" smtClean="0"/>
              <a:t>Texture Synthesis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2400" dirty="0" smtClean="0">
                <a:hlinkClick r:id="rId3"/>
              </a:rPr>
              <a:t>[</a:t>
            </a:r>
            <a:r>
              <a:rPr lang="en-US" sz="2400" dirty="0" err="1" smtClean="0">
                <a:hlinkClick r:id="rId3"/>
              </a:rPr>
              <a:t>Efros</a:t>
            </a:r>
            <a:r>
              <a:rPr lang="en-US" sz="2400" dirty="0" smtClean="0">
                <a:hlinkClick r:id="rId3"/>
              </a:rPr>
              <a:t> &amp; Leung, ICCV 99]</a:t>
            </a:r>
            <a:endParaRPr lang="en-US" sz="2400" dirty="0" smtClean="0"/>
          </a:p>
        </p:txBody>
      </p:sp>
      <p:sp>
        <p:nvSpPr>
          <p:cNvPr id="4024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229600" cy="4525963"/>
          </a:xfrm>
        </p:spPr>
        <p:txBody>
          <a:bodyPr/>
          <a:lstStyle/>
          <a:p>
            <a:r>
              <a:rPr lang="en-US" dirty="0" smtClean="0"/>
              <a:t>Can apply 2D version of text synthesis</a:t>
            </a: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1371600" y="1371600"/>
            <a:ext cx="6400800" cy="4989513"/>
            <a:chOff x="432" y="480"/>
            <a:chExt cx="4653" cy="3627"/>
          </a:xfrm>
        </p:grpSpPr>
        <p:pic>
          <p:nvPicPr>
            <p:cNvPr id="402436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32" y="2046"/>
              <a:ext cx="2061" cy="2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2437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10" y="816"/>
              <a:ext cx="957" cy="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2438" name="Picture 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024" y="2046"/>
              <a:ext cx="2061" cy="2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2439" name="Picture 8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619" y="824"/>
              <a:ext cx="925" cy="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2440" name="Freeform 9"/>
            <p:cNvSpPr>
              <a:spLocks noChangeArrowheads="1"/>
            </p:cNvSpPr>
            <p:nvPr/>
          </p:nvSpPr>
          <p:spPr bwMode="auto">
            <a:xfrm>
              <a:off x="1392" y="1753"/>
              <a:ext cx="237" cy="237"/>
            </a:xfrm>
            <a:custGeom>
              <a:avLst/>
              <a:gdLst>
                <a:gd name="T0" fmla="*/ 9 w 1051"/>
                <a:gd name="T1" fmla="*/ 0 h 1051"/>
                <a:gd name="T2" fmla="*/ 3 w 1051"/>
                <a:gd name="T3" fmla="*/ 0 h 1051"/>
                <a:gd name="T4" fmla="*/ 3 w 1051"/>
                <a:gd name="T5" fmla="*/ 9 h 1051"/>
                <a:gd name="T6" fmla="*/ 0 w 1051"/>
                <a:gd name="T7" fmla="*/ 9 h 1051"/>
                <a:gd name="T8" fmla="*/ 6 w 1051"/>
                <a:gd name="T9" fmla="*/ 12 h 1051"/>
                <a:gd name="T10" fmla="*/ 12 w 1051"/>
                <a:gd name="T11" fmla="*/ 9 h 1051"/>
                <a:gd name="T12" fmla="*/ 9 w 1051"/>
                <a:gd name="T13" fmla="*/ 9 h 1051"/>
                <a:gd name="T14" fmla="*/ 9 w 1051"/>
                <a:gd name="T15" fmla="*/ 0 h 105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51"/>
                <a:gd name="T25" fmla="*/ 0 h 1051"/>
                <a:gd name="T26" fmla="*/ 1051 w 1051"/>
                <a:gd name="T27" fmla="*/ 1051 h 105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51" h="1051">
                  <a:moveTo>
                    <a:pt x="787" y="0"/>
                  </a:moveTo>
                  <a:lnTo>
                    <a:pt x="263" y="0"/>
                  </a:lnTo>
                  <a:lnTo>
                    <a:pt x="263" y="787"/>
                  </a:lnTo>
                  <a:lnTo>
                    <a:pt x="0" y="787"/>
                  </a:lnTo>
                  <a:lnTo>
                    <a:pt x="525" y="1050"/>
                  </a:lnTo>
                  <a:lnTo>
                    <a:pt x="1050" y="787"/>
                  </a:lnTo>
                  <a:lnTo>
                    <a:pt x="787" y="787"/>
                  </a:lnTo>
                  <a:lnTo>
                    <a:pt x="787" y="0"/>
                  </a:lnTo>
                </a:path>
              </a:pathLst>
            </a:custGeom>
            <a:solidFill>
              <a:schemeClr val="tx1"/>
            </a:solidFill>
            <a:ln w="144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2441" name="Freeform 10"/>
            <p:cNvSpPr>
              <a:spLocks noChangeArrowheads="1"/>
            </p:cNvSpPr>
            <p:nvPr/>
          </p:nvSpPr>
          <p:spPr bwMode="auto">
            <a:xfrm>
              <a:off x="3984" y="1776"/>
              <a:ext cx="237" cy="227"/>
            </a:xfrm>
            <a:custGeom>
              <a:avLst/>
              <a:gdLst>
                <a:gd name="T0" fmla="*/ 9 w 1051"/>
                <a:gd name="T1" fmla="*/ 0 h 1006"/>
                <a:gd name="T2" fmla="*/ 3 w 1051"/>
                <a:gd name="T3" fmla="*/ 0 h 1006"/>
                <a:gd name="T4" fmla="*/ 3 w 1051"/>
                <a:gd name="T5" fmla="*/ 9 h 1006"/>
                <a:gd name="T6" fmla="*/ 0 w 1051"/>
                <a:gd name="T7" fmla="*/ 9 h 1006"/>
                <a:gd name="T8" fmla="*/ 6 w 1051"/>
                <a:gd name="T9" fmla="*/ 12 h 1006"/>
                <a:gd name="T10" fmla="*/ 12 w 1051"/>
                <a:gd name="T11" fmla="*/ 9 h 1006"/>
                <a:gd name="T12" fmla="*/ 9 w 1051"/>
                <a:gd name="T13" fmla="*/ 9 h 1006"/>
                <a:gd name="T14" fmla="*/ 9 w 1051"/>
                <a:gd name="T15" fmla="*/ 0 h 100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51"/>
                <a:gd name="T25" fmla="*/ 0 h 1006"/>
                <a:gd name="T26" fmla="*/ 1051 w 1051"/>
                <a:gd name="T27" fmla="*/ 1006 h 100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51" h="1006">
                  <a:moveTo>
                    <a:pt x="787" y="0"/>
                  </a:moveTo>
                  <a:lnTo>
                    <a:pt x="263" y="0"/>
                  </a:lnTo>
                  <a:lnTo>
                    <a:pt x="263" y="754"/>
                  </a:lnTo>
                  <a:lnTo>
                    <a:pt x="0" y="754"/>
                  </a:lnTo>
                  <a:lnTo>
                    <a:pt x="525" y="1005"/>
                  </a:lnTo>
                  <a:lnTo>
                    <a:pt x="1050" y="754"/>
                  </a:lnTo>
                  <a:lnTo>
                    <a:pt x="787" y="754"/>
                  </a:lnTo>
                  <a:lnTo>
                    <a:pt x="787" y="0"/>
                  </a:lnTo>
                </a:path>
              </a:pathLst>
            </a:custGeom>
            <a:solidFill>
              <a:schemeClr val="tx1"/>
            </a:solidFill>
            <a:ln w="144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2442" name="Text Box 11"/>
            <p:cNvSpPr txBox="1">
              <a:spLocks noChangeArrowheads="1"/>
            </p:cNvSpPr>
            <p:nvPr/>
          </p:nvSpPr>
          <p:spPr bwMode="auto">
            <a:xfrm>
              <a:off x="1201" y="480"/>
              <a:ext cx="133" cy="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2443" name="Text Box 12"/>
            <p:cNvSpPr txBox="1">
              <a:spLocks noChangeArrowheads="1"/>
            </p:cNvSpPr>
            <p:nvPr/>
          </p:nvSpPr>
          <p:spPr bwMode="auto">
            <a:xfrm>
              <a:off x="3782" y="480"/>
              <a:ext cx="134" cy="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09518" y="2114532"/>
            <a:ext cx="1862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Texture corpus (sample)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4633929"/>
            <a:ext cx="1862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-1524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effectLst/>
                <a:latin typeface="Arial" charset="0"/>
                <a:cs typeface="Arial" charset="0"/>
              </a:rPr>
              <a:t>Texture synthesis: intuition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1143000"/>
            <a:ext cx="7772400" cy="4114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400" dirty="0" smtClean="0">
                <a:latin typeface="Arial" charset="0"/>
                <a:cs typeface="Arial" charset="0"/>
              </a:rPr>
              <a:t>Before, we inserted the next word based on existing nearby words…</a:t>
            </a:r>
          </a:p>
          <a:p>
            <a:pPr eaLnBrk="1" hangingPunct="1">
              <a:buFontTx/>
              <a:buNone/>
            </a:pPr>
            <a:r>
              <a:rPr lang="en-US" sz="2400" dirty="0" smtClean="0">
                <a:latin typeface="Arial" charset="0"/>
                <a:cs typeface="Arial" charset="0"/>
              </a:rPr>
              <a:t>Now we want to insert </a:t>
            </a:r>
            <a:r>
              <a:rPr lang="en-US" sz="2400" b="1" dirty="0" smtClean="0">
                <a:latin typeface="Arial" charset="0"/>
                <a:cs typeface="Arial" charset="0"/>
              </a:rPr>
              <a:t>pixel intensities </a:t>
            </a:r>
            <a:r>
              <a:rPr lang="en-US" sz="2400" dirty="0" smtClean="0">
                <a:latin typeface="Arial" charset="0"/>
                <a:cs typeface="Arial" charset="0"/>
              </a:rPr>
              <a:t>based on existing nearby pixel values.</a:t>
            </a:r>
            <a:endParaRPr lang="en-US" sz="2400" b="1" dirty="0" smtClean="0">
              <a:latin typeface="Arial" charset="0"/>
              <a:cs typeface="Arial" charset="0"/>
            </a:endParaRPr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3" cstate="print"/>
          <a:srcRect l="16458" t="47246" r="71104" b="39673"/>
          <a:stretch>
            <a:fillRect/>
          </a:stretch>
        </p:blipFill>
        <p:spPr bwMode="auto">
          <a:xfrm>
            <a:off x="1322388" y="2743200"/>
            <a:ext cx="3322637" cy="254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 l="33519" t="47246" r="59012" b="39673"/>
          <a:stretch>
            <a:fillRect/>
          </a:stretch>
        </p:blipFill>
        <p:spPr bwMode="auto">
          <a:xfrm>
            <a:off x="5630863" y="3074988"/>
            <a:ext cx="1995487" cy="254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143000" y="5249751"/>
            <a:ext cx="37973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000" b="1" dirty="0"/>
              <a:t>Sample of the texture</a:t>
            </a:r>
          </a:p>
          <a:p>
            <a:pPr algn="ctr" eaLnBrk="0" hangingPunct="0"/>
            <a:r>
              <a:rPr lang="en-US" sz="2000" b="1" dirty="0"/>
              <a:t>(“corpus”)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484813" y="4645025"/>
            <a:ext cx="2446337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000" b="1"/>
              <a:t>Place we want to insert next</a:t>
            </a:r>
          </a:p>
        </p:txBody>
      </p:sp>
      <p:sp>
        <p:nvSpPr>
          <p:cNvPr id="8" name="Rectangle 7"/>
          <p:cNvSpPr/>
          <p:nvPr/>
        </p:nvSpPr>
        <p:spPr>
          <a:xfrm>
            <a:off x="1724025" y="4389438"/>
            <a:ext cx="839788" cy="803275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84525" y="4425950"/>
            <a:ext cx="839788" cy="803275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35200" y="3403600"/>
            <a:ext cx="839788" cy="803275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533400" y="5791200"/>
            <a:ext cx="752157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dirty="0"/>
              <a:t>Distribution of a value of a pixel is conditioned on its neighbors alone.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0" grpId="0" animBg="1"/>
      <p:bldP spid="11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5" name="Rectangle 3"/>
          <p:cNvSpPr>
            <a:spLocks noGrp="1" noChangeArrowheads="1"/>
          </p:cNvSpPr>
          <p:nvPr>
            <p:ph type="title"/>
          </p:nvPr>
        </p:nvSpPr>
        <p:spPr>
          <a:xfrm>
            <a:off x="1147762" y="0"/>
            <a:ext cx="8224838" cy="914400"/>
          </a:xfrm>
        </p:spPr>
        <p:txBody>
          <a:bodyPr lIns="18000" tIns="46800" rIns="18000" bIns="46800"/>
          <a:lstStyle/>
          <a:p>
            <a:pPr>
              <a:spcBef>
                <a:spcPts val="513"/>
              </a:spcBef>
            </a:pPr>
            <a:r>
              <a:rPr lang="en-GB" dirty="0" smtClean="0"/>
              <a:t>Synthesizing One Pixel</a:t>
            </a:r>
          </a:p>
        </p:txBody>
      </p:sp>
      <p:sp>
        <p:nvSpPr>
          <p:cNvPr id="405506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228600" y="3369971"/>
            <a:ext cx="8534400" cy="2357437"/>
          </a:xfrm>
        </p:spPr>
        <p:txBody>
          <a:bodyPr lIns="18000" tIns="46800" rIns="18000" bIns="46800"/>
          <a:lstStyle/>
          <a:p>
            <a:pPr marL="571500" lvl="1">
              <a:spcBef>
                <a:spcPts val="700"/>
              </a:spcBef>
            </a:pPr>
            <a:r>
              <a:rPr lang="en-GB" sz="2000" dirty="0" smtClean="0"/>
              <a:t>What is                                                                           ?</a:t>
            </a:r>
          </a:p>
          <a:p>
            <a:pPr marL="571500" lvl="1">
              <a:spcBef>
                <a:spcPts val="700"/>
              </a:spcBef>
            </a:pPr>
            <a:r>
              <a:rPr lang="en-GB" sz="2000" dirty="0" smtClean="0"/>
              <a:t>Find all the windows in the image that match the </a:t>
            </a:r>
            <a:r>
              <a:rPr lang="en-GB" sz="2000" dirty="0" err="1" smtClean="0"/>
              <a:t>neighborhood</a:t>
            </a:r>
            <a:endParaRPr lang="en-GB" sz="2000" dirty="0" smtClean="0"/>
          </a:p>
          <a:p>
            <a:pPr marL="571500" lvl="1">
              <a:spcBef>
                <a:spcPts val="700"/>
              </a:spcBef>
            </a:pPr>
            <a:r>
              <a:rPr lang="en-GB" sz="2000" dirty="0" smtClean="0"/>
              <a:t>To synthesize </a:t>
            </a:r>
            <a:r>
              <a:rPr lang="en-GB" sz="2000" b="1" dirty="0" smtClean="0"/>
              <a:t>x</a:t>
            </a:r>
            <a:endParaRPr lang="en-GB" sz="2000" dirty="0" smtClean="0"/>
          </a:p>
          <a:p>
            <a:pPr lvl="2">
              <a:spcBef>
                <a:spcPts val="700"/>
              </a:spcBef>
            </a:pPr>
            <a:r>
              <a:rPr lang="en-GB" sz="2000" dirty="0" smtClean="0"/>
              <a:t>pick one matching window at random</a:t>
            </a:r>
          </a:p>
          <a:p>
            <a:pPr lvl="2">
              <a:spcBef>
                <a:spcPts val="700"/>
              </a:spcBef>
            </a:pPr>
            <a:r>
              <a:rPr lang="en-GB" sz="2000" dirty="0" smtClean="0"/>
              <a:t>assign </a:t>
            </a:r>
            <a:r>
              <a:rPr lang="en-GB" sz="2000" b="1" dirty="0" smtClean="0"/>
              <a:t>x</a:t>
            </a:r>
            <a:r>
              <a:rPr lang="en-GB" sz="2000" dirty="0" smtClean="0"/>
              <a:t> to be the </a:t>
            </a:r>
            <a:r>
              <a:rPr lang="en-GB" sz="2000" dirty="0" err="1" smtClean="0"/>
              <a:t>center</a:t>
            </a:r>
            <a:r>
              <a:rPr lang="en-GB" sz="2000" dirty="0" smtClean="0"/>
              <a:t> pixel of that window</a:t>
            </a:r>
          </a:p>
          <a:p>
            <a:pPr lvl="1">
              <a:spcBef>
                <a:spcPts val="700"/>
              </a:spcBef>
            </a:pPr>
            <a:r>
              <a:rPr lang="en-GB" sz="2000" dirty="0" smtClean="0">
                <a:solidFill>
                  <a:srgbClr val="000000"/>
                </a:solidFill>
              </a:rPr>
              <a:t>An </a:t>
            </a:r>
            <a:r>
              <a:rPr lang="en-GB" sz="2000" b="1" dirty="0" smtClean="0">
                <a:solidFill>
                  <a:srgbClr val="000000"/>
                </a:solidFill>
              </a:rPr>
              <a:t>exact</a:t>
            </a:r>
            <a:r>
              <a:rPr lang="en-GB" sz="2000" dirty="0" smtClean="0">
                <a:solidFill>
                  <a:srgbClr val="000000"/>
                </a:solidFill>
              </a:rPr>
              <a:t> neighbourhood match might not be present, so find the </a:t>
            </a:r>
            <a:r>
              <a:rPr lang="en-GB" sz="2000" b="1" dirty="0" smtClean="0">
                <a:solidFill>
                  <a:srgbClr val="000000"/>
                </a:solidFill>
              </a:rPr>
              <a:t>best</a:t>
            </a:r>
            <a:r>
              <a:rPr lang="en-GB" sz="2000" dirty="0" smtClean="0">
                <a:solidFill>
                  <a:srgbClr val="000000"/>
                </a:solidFill>
              </a:rPr>
              <a:t> matches using </a:t>
            </a:r>
            <a:r>
              <a:rPr lang="en-GB" sz="2000" b="1" dirty="0" smtClean="0">
                <a:solidFill>
                  <a:srgbClr val="000000"/>
                </a:solidFill>
              </a:rPr>
              <a:t>SSD error </a:t>
            </a:r>
            <a:r>
              <a:rPr lang="en-GB" sz="2000" dirty="0" smtClean="0">
                <a:solidFill>
                  <a:srgbClr val="000000"/>
                </a:solidFill>
              </a:rPr>
              <a:t>and randomly choose between them, preferring better matches with higher probability</a:t>
            </a:r>
          </a:p>
          <a:p>
            <a:pPr lvl="1">
              <a:spcBef>
                <a:spcPts val="700"/>
              </a:spcBef>
            </a:pPr>
            <a:endParaRPr lang="en-GB" sz="2000" dirty="0" smtClean="0"/>
          </a:p>
        </p:txBody>
      </p:sp>
      <p:pic>
        <p:nvPicPr>
          <p:cNvPr id="405507" name="Picture 20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52600" y="3465220"/>
            <a:ext cx="5029200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5508" name="Picture 22" descr="ex2-part-large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95800" y="1001678"/>
            <a:ext cx="3321050" cy="189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5509" name="Rectangle 141"/>
          <p:cNvSpPr>
            <a:spLocks noChangeAspect="1" noChangeArrowheads="1"/>
          </p:cNvSpPr>
          <p:nvPr/>
        </p:nvSpPr>
        <p:spPr bwMode="auto">
          <a:xfrm flipV="1">
            <a:off x="5988050" y="2314541"/>
            <a:ext cx="114300" cy="114300"/>
          </a:xfrm>
          <a:prstGeom prst="rect">
            <a:avLst/>
          </a:prstGeom>
          <a:solidFill>
            <a:srgbClr val="11B119"/>
          </a:solidFill>
          <a:ln w="19050">
            <a:solidFill>
              <a:srgbClr val="11B119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2" name="Group 890"/>
          <p:cNvGrpSpPr>
            <a:grpSpLocks/>
          </p:cNvGrpSpPr>
          <p:nvPr/>
        </p:nvGrpSpPr>
        <p:grpSpPr bwMode="auto">
          <a:xfrm>
            <a:off x="5187950" y="1587467"/>
            <a:ext cx="1714500" cy="1714500"/>
            <a:chOff x="3268" y="1139"/>
            <a:chExt cx="1080" cy="1080"/>
          </a:xfrm>
        </p:grpSpPr>
        <p:sp>
          <p:nvSpPr>
            <p:cNvPr id="405993" name="Rectangle 24"/>
            <p:cNvSpPr>
              <a:spLocks noChangeAspect="1" noChangeArrowheads="1"/>
            </p:cNvSpPr>
            <p:nvPr/>
          </p:nvSpPr>
          <p:spPr bwMode="auto">
            <a:xfrm flipV="1">
              <a:off x="3268" y="1427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5994" name="Rectangle 25"/>
            <p:cNvSpPr>
              <a:spLocks noChangeAspect="1" noChangeArrowheads="1"/>
            </p:cNvSpPr>
            <p:nvPr/>
          </p:nvSpPr>
          <p:spPr bwMode="auto">
            <a:xfrm flipV="1">
              <a:off x="3340" y="1427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5995" name="Rectangle 26"/>
            <p:cNvSpPr>
              <a:spLocks noChangeAspect="1" noChangeArrowheads="1"/>
            </p:cNvSpPr>
            <p:nvPr/>
          </p:nvSpPr>
          <p:spPr bwMode="auto">
            <a:xfrm flipV="1">
              <a:off x="3412" y="1427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5996" name="Rectangle 27"/>
            <p:cNvSpPr>
              <a:spLocks noChangeAspect="1" noChangeArrowheads="1"/>
            </p:cNvSpPr>
            <p:nvPr/>
          </p:nvSpPr>
          <p:spPr bwMode="auto">
            <a:xfrm flipV="1">
              <a:off x="3412" y="1355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5997" name="Rectangle 28"/>
            <p:cNvSpPr>
              <a:spLocks noChangeAspect="1" noChangeArrowheads="1"/>
            </p:cNvSpPr>
            <p:nvPr/>
          </p:nvSpPr>
          <p:spPr bwMode="auto">
            <a:xfrm flipV="1">
              <a:off x="3268" y="1355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5998" name="Rectangle 29"/>
            <p:cNvSpPr>
              <a:spLocks noChangeAspect="1" noChangeArrowheads="1"/>
            </p:cNvSpPr>
            <p:nvPr/>
          </p:nvSpPr>
          <p:spPr bwMode="auto">
            <a:xfrm flipV="1">
              <a:off x="3340" y="1355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5999" name="Rectangle 30"/>
            <p:cNvSpPr>
              <a:spLocks noChangeAspect="1" noChangeArrowheads="1"/>
            </p:cNvSpPr>
            <p:nvPr/>
          </p:nvSpPr>
          <p:spPr bwMode="auto">
            <a:xfrm flipV="1">
              <a:off x="3484" y="1427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00" name="Rectangle 31"/>
            <p:cNvSpPr>
              <a:spLocks noChangeAspect="1" noChangeArrowheads="1"/>
            </p:cNvSpPr>
            <p:nvPr/>
          </p:nvSpPr>
          <p:spPr bwMode="auto">
            <a:xfrm flipV="1">
              <a:off x="3556" y="1499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01" name="Rectangle 32"/>
            <p:cNvSpPr>
              <a:spLocks noChangeAspect="1" noChangeArrowheads="1"/>
            </p:cNvSpPr>
            <p:nvPr/>
          </p:nvSpPr>
          <p:spPr bwMode="auto">
            <a:xfrm flipV="1">
              <a:off x="3556" y="1427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02" name="Rectangle 33"/>
            <p:cNvSpPr>
              <a:spLocks noChangeAspect="1" noChangeArrowheads="1"/>
            </p:cNvSpPr>
            <p:nvPr/>
          </p:nvSpPr>
          <p:spPr bwMode="auto">
            <a:xfrm flipV="1">
              <a:off x="3628" y="1427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03" name="Rectangle 34"/>
            <p:cNvSpPr>
              <a:spLocks noChangeAspect="1" noChangeArrowheads="1"/>
            </p:cNvSpPr>
            <p:nvPr/>
          </p:nvSpPr>
          <p:spPr bwMode="auto">
            <a:xfrm flipV="1">
              <a:off x="3628" y="1355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04" name="Rectangle 35"/>
            <p:cNvSpPr>
              <a:spLocks noChangeAspect="1" noChangeArrowheads="1"/>
            </p:cNvSpPr>
            <p:nvPr/>
          </p:nvSpPr>
          <p:spPr bwMode="auto">
            <a:xfrm flipV="1">
              <a:off x="3628" y="1499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05" name="Rectangle 36"/>
            <p:cNvSpPr>
              <a:spLocks noChangeAspect="1" noChangeArrowheads="1"/>
            </p:cNvSpPr>
            <p:nvPr/>
          </p:nvSpPr>
          <p:spPr bwMode="auto">
            <a:xfrm flipV="1">
              <a:off x="3484" y="1355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06" name="Rectangle 37"/>
            <p:cNvSpPr>
              <a:spLocks noChangeAspect="1" noChangeArrowheads="1"/>
            </p:cNvSpPr>
            <p:nvPr/>
          </p:nvSpPr>
          <p:spPr bwMode="auto">
            <a:xfrm flipV="1">
              <a:off x="3556" y="1355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grpSp>
          <p:nvGrpSpPr>
            <p:cNvPr id="3" name="Group 38"/>
            <p:cNvGrpSpPr>
              <a:grpSpLocks noChangeAspect="1"/>
            </p:cNvGrpSpPr>
            <p:nvPr/>
          </p:nvGrpSpPr>
          <p:grpSpPr bwMode="auto">
            <a:xfrm>
              <a:off x="3700" y="1355"/>
              <a:ext cx="216" cy="216"/>
              <a:chOff x="2928" y="2448"/>
              <a:chExt cx="144" cy="144"/>
            </a:xfrm>
          </p:grpSpPr>
          <p:sp>
            <p:nvSpPr>
              <p:cNvPr id="406357" name="Rectangle 39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58" name="Rectangle 40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59" name="Rectangle 41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60" name="Rectangle 42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61" name="Rectangle 43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62" name="Rectangle 44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63" name="Rectangle 45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64" name="Rectangle 46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65" name="Rectangle 47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4" name="Group 48"/>
            <p:cNvGrpSpPr>
              <a:grpSpLocks noChangeAspect="1"/>
            </p:cNvGrpSpPr>
            <p:nvPr/>
          </p:nvGrpSpPr>
          <p:grpSpPr bwMode="auto">
            <a:xfrm>
              <a:off x="3916" y="1355"/>
              <a:ext cx="216" cy="216"/>
              <a:chOff x="2928" y="2448"/>
              <a:chExt cx="144" cy="144"/>
            </a:xfrm>
          </p:grpSpPr>
          <p:sp>
            <p:nvSpPr>
              <p:cNvPr id="406348" name="Rectangle 49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49" name="Rectangle 50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50" name="Rectangle 51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51" name="Rectangle 52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52" name="Rectangle 53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53" name="Rectangle 54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54" name="Rectangle 55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55" name="Rectangle 56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56" name="Rectangle 57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406009" name="Rectangle 58"/>
            <p:cNvSpPr>
              <a:spLocks noChangeAspect="1" noChangeArrowheads="1"/>
            </p:cNvSpPr>
            <p:nvPr/>
          </p:nvSpPr>
          <p:spPr bwMode="auto">
            <a:xfrm flipV="1">
              <a:off x="3916" y="1643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10" name="Rectangle 59"/>
            <p:cNvSpPr>
              <a:spLocks noChangeAspect="1" noChangeArrowheads="1"/>
            </p:cNvSpPr>
            <p:nvPr/>
          </p:nvSpPr>
          <p:spPr bwMode="auto">
            <a:xfrm flipV="1">
              <a:off x="3988" y="1715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11" name="Rectangle 60"/>
            <p:cNvSpPr>
              <a:spLocks noChangeAspect="1" noChangeArrowheads="1"/>
            </p:cNvSpPr>
            <p:nvPr/>
          </p:nvSpPr>
          <p:spPr bwMode="auto">
            <a:xfrm flipV="1">
              <a:off x="3988" y="1643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12" name="Rectangle 61"/>
            <p:cNvSpPr>
              <a:spLocks noChangeAspect="1" noChangeArrowheads="1"/>
            </p:cNvSpPr>
            <p:nvPr/>
          </p:nvSpPr>
          <p:spPr bwMode="auto">
            <a:xfrm flipV="1">
              <a:off x="4060" y="1643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13" name="Rectangle 62"/>
            <p:cNvSpPr>
              <a:spLocks noChangeAspect="1" noChangeArrowheads="1"/>
            </p:cNvSpPr>
            <p:nvPr/>
          </p:nvSpPr>
          <p:spPr bwMode="auto">
            <a:xfrm flipV="1">
              <a:off x="4060" y="1571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14" name="Rectangle 63"/>
            <p:cNvSpPr>
              <a:spLocks noChangeAspect="1" noChangeArrowheads="1"/>
            </p:cNvSpPr>
            <p:nvPr/>
          </p:nvSpPr>
          <p:spPr bwMode="auto">
            <a:xfrm flipV="1">
              <a:off x="4060" y="1715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15" name="Rectangle 64"/>
            <p:cNvSpPr>
              <a:spLocks noChangeAspect="1" noChangeArrowheads="1"/>
            </p:cNvSpPr>
            <p:nvPr/>
          </p:nvSpPr>
          <p:spPr bwMode="auto">
            <a:xfrm flipV="1">
              <a:off x="3916" y="1571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16" name="Rectangle 65"/>
            <p:cNvSpPr>
              <a:spLocks noChangeAspect="1" noChangeArrowheads="1"/>
            </p:cNvSpPr>
            <p:nvPr/>
          </p:nvSpPr>
          <p:spPr bwMode="auto">
            <a:xfrm flipV="1">
              <a:off x="3988" y="1571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17" name="Rectangle 66"/>
            <p:cNvSpPr>
              <a:spLocks noChangeAspect="1" noChangeArrowheads="1"/>
            </p:cNvSpPr>
            <p:nvPr/>
          </p:nvSpPr>
          <p:spPr bwMode="auto">
            <a:xfrm flipV="1">
              <a:off x="3772" y="1643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18" name="Rectangle 67"/>
            <p:cNvSpPr>
              <a:spLocks noChangeAspect="1" noChangeArrowheads="1"/>
            </p:cNvSpPr>
            <p:nvPr/>
          </p:nvSpPr>
          <p:spPr bwMode="auto">
            <a:xfrm flipV="1">
              <a:off x="3844" y="1643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19" name="Rectangle 68"/>
            <p:cNvSpPr>
              <a:spLocks noChangeAspect="1" noChangeArrowheads="1"/>
            </p:cNvSpPr>
            <p:nvPr/>
          </p:nvSpPr>
          <p:spPr bwMode="auto">
            <a:xfrm flipV="1">
              <a:off x="3844" y="1571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20" name="Rectangle 69"/>
            <p:cNvSpPr>
              <a:spLocks noChangeAspect="1" noChangeArrowheads="1"/>
            </p:cNvSpPr>
            <p:nvPr/>
          </p:nvSpPr>
          <p:spPr bwMode="auto">
            <a:xfrm flipV="1">
              <a:off x="3700" y="1571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406021" name="Rectangle 70"/>
            <p:cNvSpPr>
              <a:spLocks noChangeAspect="1" noChangeArrowheads="1"/>
            </p:cNvSpPr>
            <p:nvPr/>
          </p:nvSpPr>
          <p:spPr bwMode="auto">
            <a:xfrm flipV="1">
              <a:off x="3772" y="1571"/>
              <a:ext cx="72" cy="72"/>
            </a:xfrm>
            <a:prstGeom prst="rect">
              <a:avLst/>
            </a:prstGeom>
            <a:noFill/>
            <a:ln w="1905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grpSp>
          <p:nvGrpSpPr>
            <p:cNvPr id="5" name="Group 71"/>
            <p:cNvGrpSpPr>
              <a:grpSpLocks noChangeAspect="1"/>
            </p:cNvGrpSpPr>
            <p:nvPr/>
          </p:nvGrpSpPr>
          <p:grpSpPr bwMode="auto">
            <a:xfrm>
              <a:off x="3268" y="1139"/>
              <a:ext cx="216" cy="216"/>
              <a:chOff x="2928" y="2448"/>
              <a:chExt cx="144" cy="144"/>
            </a:xfrm>
          </p:grpSpPr>
          <p:sp>
            <p:nvSpPr>
              <p:cNvPr id="406339" name="Rectangle 72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40" name="Rectangle 73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41" name="Rectangle 74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42" name="Rectangle 75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43" name="Rectangle 76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44" name="Rectangle 77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45" name="Rectangle 78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46" name="Rectangle 79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47" name="Rectangle 80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6" name="Group 81"/>
            <p:cNvGrpSpPr>
              <a:grpSpLocks noChangeAspect="1"/>
            </p:cNvGrpSpPr>
            <p:nvPr/>
          </p:nvGrpSpPr>
          <p:grpSpPr bwMode="auto">
            <a:xfrm>
              <a:off x="3484" y="1139"/>
              <a:ext cx="216" cy="216"/>
              <a:chOff x="2928" y="2448"/>
              <a:chExt cx="144" cy="144"/>
            </a:xfrm>
          </p:grpSpPr>
          <p:sp>
            <p:nvSpPr>
              <p:cNvPr id="406330" name="Rectangle 82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31" name="Rectangle 83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32" name="Rectangle 84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33" name="Rectangle 85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34" name="Rectangle 86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35" name="Rectangle 87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36" name="Rectangle 88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37" name="Rectangle 89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38" name="Rectangle 90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7" name="Group 91"/>
            <p:cNvGrpSpPr>
              <a:grpSpLocks noChangeAspect="1"/>
            </p:cNvGrpSpPr>
            <p:nvPr/>
          </p:nvGrpSpPr>
          <p:grpSpPr bwMode="auto">
            <a:xfrm>
              <a:off x="3700" y="1139"/>
              <a:ext cx="216" cy="216"/>
              <a:chOff x="2928" y="2448"/>
              <a:chExt cx="144" cy="144"/>
            </a:xfrm>
          </p:grpSpPr>
          <p:sp>
            <p:nvSpPr>
              <p:cNvPr id="406321" name="Rectangle 92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22" name="Rectangle 93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23" name="Rectangle 94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24" name="Rectangle 95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25" name="Rectangle 96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26" name="Rectangle 97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27" name="Rectangle 98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28" name="Rectangle 99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29" name="Rectangle 100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8" name="Group 101"/>
            <p:cNvGrpSpPr>
              <a:grpSpLocks noChangeAspect="1"/>
            </p:cNvGrpSpPr>
            <p:nvPr/>
          </p:nvGrpSpPr>
          <p:grpSpPr bwMode="auto">
            <a:xfrm>
              <a:off x="3916" y="1139"/>
              <a:ext cx="216" cy="216"/>
              <a:chOff x="2928" y="2448"/>
              <a:chExt cx="144" cy="144"/>
            </a:xfrm>
          </p:grpSpPr>
          <p:sp>
            <p:nvSpPr>
              <p:cNvPr id="406312" name="Rectangle 102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13" name="Rectangle 103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14" name="Rectangle 104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15" name="Rectangle 105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16" name="Rectangle 106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17" name="Rectangle 107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18" name="Rectangle 108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19" name="Rectangle 109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20" name="Rectangle 110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9" name="Group 111"/>
            <p:cNvGrpSpPr>
              <a:grpSpLocks noChangeAspect="1"/>
            </p:cNvGrpSpPr>
            <p:nvPr/>
          </p:nvGrpSpPr>
          <p:grpSpPr bwMode="auto">
            <a:xfrm>
              <a:off x="4132" y="1139"/>
              <a:ext cx="216" cy="216"/>
              <a:chOff x="2928" y="2448"/>
              <a:chExt cx="144" cy="144"/>
            </a:xfrm>
          </p:grpSpPr>
          <p:sp>
            <p:nvSpPr>
              <p:cNvPr id="406303" name="Rectangle 112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04" name="Rectangle 113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05" name="Rectangle 114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06" name="Rectangle 115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07" name="Rectangle 116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08" name="Rectangle 117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09" name="Rectangle 118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10" name="Rectangle 119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11" name="Rectangle 120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10" name="Group 121"/>
            <p:cNvGrpSpPr>
              <a:grpSpLocks noChangeAspect="1"/>
            </p:cNvGrpSpPr>
            <p:nvPr/>
          </p:nvGrpSpPr>
          <p:grpSpPr bwMode="auto">
            <a:xfrm>
              <a:off x="4132" y="1355"/>
              <a:ext cx="216" cy="216"/>
              <a:chOff x="2928" y="2448"/>
              <a:chExt cx="144" cy="144"/>
            </a:xfrm>
          </p:grpSpPr>
          <p:sp>
            <p:nvSpPr>
              <p:cNvPr id="406294" name="Rectangle 122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295" name="Rectangle 123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296" name="Rectangle 124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297" name="Rectangle 125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298" name="Rectangle 126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299" name="Rectangle 127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00" name="Rectangle 128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01" name="Rectangle 129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302" name="Rectangle 130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11" name="Group 131"/>
            <p:cNvGrpSpPr>
              <a:grpSpLocks noChangeAspect="1"/>
            </p:cNvGrpSpPr>
            <p:nvPr/>
          </p:nvGrpSpPr>
          <p:grpSpPr bwMode="auto">
            <a:xfrm>
              <a:off x="4132" y="1571"/>
              <a:ext cx="216" cy="216"/>
              <a:chOff x="2928" y="2448"/>
              <a:chExt cx="144" cy="144"/>
            </a:xfrm>
          </p:grpSpPr>
          <p:sp>
            <p:nvSpPr>
              <p:cNvPr id="406285" name="Rectangle 132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286" name="Rectangle 133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287" name="Rectangle 134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288" name="Rectangle 135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289" name="Rectangle 136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96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290" name="Rectangle 137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291" name="Rectangle 138"/>
              <p:cNvSpPr>
                <a:spLocks noChangeAspect="1" noChangeArrowheads="1"/>
              </p:cNvSpPr>
              <p:nvPr/>
            </p:nvSpPr>
            <p:spPr bwMode="auto">
              <a:xfrm flipV="1">
                <a:off x="3024" y="2544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292" name="Rectangle 139"/>
              <p:cNvSpPr>
                <a:spLocks noChangeAspect="1" noChangeArrowheads="1"/>
              </p:cNvSpPr>
              <p:nvPr/>
            </p:nvSpPr>
            <p:spPr bwMode="auto">
              <a:xfrm flipV="1">
                <a:off x="2928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6293" name="Rectangle 140"/>
              <p:cNvSpPr>
                <a:spLocks noChangeAspect="1" noChangeArrowheads="1"/>
              </p:cNvSpPr>
              <p:nvPr/>
            </p:nvSpPr>
            <p:spPr bwMode="auto">
              <a:xfrm flipV="1">
                <a:off x="2976" y="2448"/>
                <a:ext cx="48" cy="48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12" name="Group 142"/>
            <p:cNvGrpSpPr>
              <a:grpSpLocks/>
            </p:cNvGrpSpPr>
            <p:nvPr/>
          </p:nvGrpSpPr>
          <p:grpSpPr bwMode="auto">
            <a:xfrm>
              <a:off x="3268" y="1139"/>
              <a:ext cx="1080" cy="1080"/>
              <a:chOff x="3384" y="1392"/>
              <a:chExt cx="1080" cy="1080"/>
            </a:xfrm>
          </p:grpSpPr>
          <p:grpSp>
            <p:nvGrpSpPr>
              <p:cNvPr id="13" name="Group 143"/>
              <p:cNvGrpSpPr>
                <a:grpSpLocks/>
              </p:cNvGrpSpPr>
              <p:nvPr/>
            </p:nvGrpSpPr>
            <p:grpSpPr bwMode="auto">
              <a:xfrm>
                <a:off x="3384" y="2040"/>
                <a:ext cx="432" cy="432"/>
                <a:chOff x="2040" y="2544"/>
                <a:chExt cx="432" cy="432"/>
              </a:xfrm>
            </p:grpSpPr>
            <p:grpSp>
              <p:nvGrpSpPr>
                <p:cNvPr id="14" name="Group 144"/>
                <p:cNvGrpSpPr>
                  <a:grpSpLocks noChangeAspect="1"/>
                </p:cNvGrpSpPr>
                <p:nvPr/>
              </p:nvGrpSpPr>
              <p:grpSpPr bwMode="auto">
                <a:xfrm>
                  <a:off x="2040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06276" name="Rectangle 14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77" name="Rectangle 14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78" name="Rectangle 14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79" name="Rectangle 14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80" name="Rectangle 14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81" name="Rectangle 15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82" name="Rectangle 15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83" name="Rectangle 15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84" name="Rectangle 15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5" name="Group 154"/>
                <p:cNvGrpSpPr>
                  <a:grpSpLocks noChangeAspect="1"/>
                </p:cNvGrpSpPr>
                <p:nvPr/>
              </p:nvGrpSpPr>
              <p:grpSpPr bwMode="auto">
                <a:xfrm>
                  <a:off x="2256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06267" name="Rectangle 15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68" name="Rectangle 15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69" name="Rectangle 15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70" name="Rectangle 15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71" name="Rectangle 15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72" name="Rectangle 16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73" name="Rectangle 16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74" name="Rectangle 16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75" name="Rectangle 16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6" name="Group 164"/>
                <p:cNvGrpSpPr>
                  <a:grpSpLocks noChangeAspect="1"/>
                </p:cNvGrpSpPr>
                <p:nvPr/>
              </p:nvGrpSpPr>
              <p:grpSpPr bwMode="auto">
                <a:xfrm>
                  <a:off x="2256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06258" name="Rectangle 16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59" name="Rectangle 16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60" name="Rectangle 16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61" name="Rectangle 16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62" name="Rectangle 16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63" name="Rectangle 17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64" name="Rectangle 17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65" name="Rectangle 17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66" name="Rectangle 17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7" name="Group 174"/>
                <p:cNvGrpSpPr>
                  <a:grpSpLocks noChangeAspect="1"/>
                </p:cNvGrpSpPr>
                <p:nvPr/>
              </p:nvGrpSpPr>
              <p:grpSpPr bwMode="auto">
                <a:xfrm>
                  <a:off x="2040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06249" name="Rectangle 17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50" name="Rectangle 17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51" name="Rectangle 17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52" name="Rectangle 17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53" name="Rectangle 17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54" name="Rectangle 18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55" name="Rectangle 18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56" name="Rectangle 18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57" name="Rectangle 18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</p:grpSp>
          <p:grpSp>
            <p:nvGrpSpPr>
              <p:cNvPr id="18" name="Group 184"/>
              <p:cNvGrpSpPr>
                <a:grpSpLocks/>
              </p:cNvGrpSpPr>
              <p:nvPr/>
            </p:nvGrpSpPr>
            <p:grpSpPr bwMode="auto">
              <a:xfrm>
                <a:off x="3816" y="2040"/>
                <a:ext cx="432" cy="432"/>
                <a:chOff x="2040" y="2544"/>
                <a:chExt cx="432" cy="432"/>
              </a:xfrm>
            </p:grpSpPr>
            <p:grpSp>
              <p:nvGrpSpPr>
                <p:cNvPr id="19" name="Group 185"/>
                <p:cNvGrpSpPr>
                  <a:grpSpLocks noChangeAspect="1"/>
                </p:cNvGrpSpPr>
                <p:nvPr/>
              </p:nvGrpSpPr>
              <p:grpSpPr bwMode="auto">
                <a:xfrm>
                  <a:off x="2040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06236" name="Rectangle 18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37" name="Rectangle 18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38" name="Rectangle 18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39" name="Rectangle 18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40" name="Rectangle 19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41" name="Rectangle 19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42" name="Rectangle 19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43" name="Rectangle 19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44" name="Rectangle 19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20" name="Group 195"/>
                <p:cNvGrpSpPr>
                  <a:grpSpLocks noChangeAspect="1"/>
                </p:cNvGrpSpPr>
                <p:nvPr/>
              </p:nvGrpSpPr>
              <p:grpSpPr bwMode="auto">
                <a:xfrm>
                  <a:off x="2256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06227" name="Rectangle 19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28" name="Rectangle 19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29" name="Rectangle 19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30" name="Rectangle 19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31" name="Rectangle 20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32" name="Rectangle 20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33" name="Rectangle 20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34" name="Rectangle 20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35" name="Rectangle 20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21" name="Group 205"/>
                <p:cNvGrpSpPr>
                  <a:grpSpLocks noChangeAspect="1"/>
                </p:cNvGrpSpPr>
                <p:nvPr/>
              </p:nvGrpSpPr>
              <p:grpSpPr bwMode="auto">
                <a:xfrm>
                  <a:off x="2256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06218" name="Rectangle 20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19" name="Rectangle 20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20" name="Rectangle 20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21" name="Rectangle 20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22" name="Rectangle 21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23" name="Rectangle 21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24" name="Rectangle 21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25" name="Rectangle 21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26" name="Rectangle 21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22" name="Group 215"/>
                <p:cNvGrpSpPr>
                  <a:grpSpLocks noChangeAspect="1"/>
                </p:cNvGrpSpPr>
                <p:nvPr/>
              </p:nvGrpSpPr>
              <p:grpSpPr bwMode="auto">
                <a:xfrm>
                  <a:off x="2040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06209" name="Rectangle 21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10" name="Rectangle 21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11" name="Rectangle 21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12" name="Rectangle 21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13" name="Rectangle 22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14" name="Rectangle 22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15" name="Rectangle 22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16" name="Rectangle 22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17" name="Rectangle 22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</p:grpSp>
          <p:grpSp>
            <p:nvGrpSpPr>
              <p:cNvPr id="23" name="Group 225"/>
              <p:cNvGrpSpPr>
                <a:grpSpLocks/>
              </p:cNvGrpSpPr>
              <p:nvPr/>
            </p:nvGrpSpPr>
            <p:grpSpPr bwMode="auto">
              <a:xfrm>
                <a:off x="3384" y="1608"/>
                <a:ext cx="432" cy="432"/>
                <a:chOff x="2040" y="2544"/>
                <a:chExt cx="432" cy="432"/>
              </a:xfrm>
            </p:grpSpPr>
            <p:grpSp>
              <p:nvGrpSpPr>
                <p:cNvPr id="24" name="Group 226"/>
                <p:cNvGrpSpPr>
                  <a:grpSpLocks noChangeAspect="1"/>
                </p:cNvGrpSpPr>
                <p:nvPr/>
              </p:nvGrpSpPr>
              <p:grpSpPr bwMode="auto">
                <a:xfrm>
                  <a:off x="2040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06196" name="Rectangle 22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97" name="Rectangle 22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98" name="Rectangle 22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99" name="Rectangle 23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00" name="Rectangle 23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01" name="Rectangle 23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02" name="Rectangle 23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03" name="Rectangle 23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204" name="Rectangle 23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25" name="Group 236"/>
                <p:cNvGrpSpPr>
                  <a:grpSpLocks noChangeAspect="1"/>
                </p:cNvGrpSpPr>
                <p:nvPr/>
              </p:nvGrpSpPr>
              <p:grpSpPr bwMode="auto">
                <a:xfrm>
                  <a:off x="2256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06187" name="Rectangle 23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88" name="Rectangle 23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89" name="Rectangle 23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90" name="Rectangle 24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91" name="Rectangle 24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92" name="Rectangle 24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93" name="Rectangle 24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94" name="Rectangle 24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95" name="Rectangle 24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26" name="Group 246"/>
                <p:cNvGrpSpPr>
                  <a:grpSpLocks noChangeAspect="1"/>
                </p:cNvGrpSpPr>
                <p:nvPr/>
              </p:nvGrpSpPr>
              <p:grpSpPr bwMode="auto">
                <a:xfrm>
                  <a:off x="2256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06178" name="Rectangle 24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79" name="Rectangle 24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80" name="Rectangle 24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81" name="Rectangle 25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82" name="Rectangle 25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83" name="Rectangle 25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84" name="Rectangle 25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85" name="Rectangle 25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86" name="Rectangle 25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27" name="Group 256"/>
                <p:cNvGrpSpPr>
                  <a:grpSpLocks noChangeAspect="1"/>
                </p:cNvGrpSpPr>
                <p:nvPr/>
              </p:nvGrpSpPr>
              <p:grpSpPr bwMode="auto">
                <a:xfrm>
                  <a:off x="2040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06169" name="Rectangle 25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70" name="Rectangle 25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71" name="Rectangle 25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72" name="Rectangle 26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73" name="Rectangle 26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74" name="Rectangle 26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75" name="Rectangle 26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76" name="Rectangle 26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77" name="Rectangle 26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</p:grpSp>
          <p:grpSp>
            <p:nvGrpSpPr>
              <p:cNvPr id="28" name="Group 266"/>
              <p:cNvGrpSpPr>
                <a:grpSpLocks/>
              </p:cNvGrpSpPr>
              <p:nvPr/>
            </p:nvGrpSpPr>
            <p:grpSpPr bwMode="auto">
              <a:xfrm>
                <a:off x="3816" y="1608"/>
                <a:ext cx="432" cy="432"/>
                <a:chOff x="2040" y="2544"/>
                <a:chExt cx="432" cy="432"/>
              </a:xfrm>
            </p:grpSpPr>
            <p:grpSp>
              <p:nvGrpSpPr>
                <p:cNvPr id="29" name="Group 267"/>
                <p:cNvGrpSpPr>
                  <a:grpSpLocks noChangeAspect="1"/>
                </p:cNvGrpSpPr>
                <p:nvPr/>
              </p:nvGrpSpPr>
              <p:grpSpPr bwMode="auto">
                <a:xfrm>
                  <a:off x="2040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06156" name="Rectangle 26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57" name="Rectangle 26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58" name="Rectangle 27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59" name="Rectangle 27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60" name="Rectangle 27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61" name="Rectangle 27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62" name="Rectangle 27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63" name="Rectangle 27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64" name="Rectangle 27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30" name="Group 277"/>
                <p:cNvGrpSpPr>
                  <a:grpSpLocks noChangeAspect="1"/>
                </p:cNvGrpSpPr>
                <p:nvPr/>
              </p:nvGrpSpPr>
              <p:grpSpPr bwMode="auto">
                <a:xfrm>
                  <a:off x="2256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06147" name="Rectangle 27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48" name="Rectangle 27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49" name="Rectangle 28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50" name="Rectangle 28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51" name="Rectangle 28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52" name="Rectangle 28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53" name="Rectangle 28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54" name="Rectangle 28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55" name="Rectangle 28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31" name="Group 287"/>
                <p:cNvGrpSpPr>
                  <a:grpSpLocks noChangeAspect="1"/>
                </p:cNvGrpSpPr>
                <p:nvPr/>
              </p:nvGrpSpPr>
              <p:grpSpPr bwMode="auto">
                <a:xfrm>
                  <a:off x="2256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06138" name="Rectangle 28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39" name="Rectangle 28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40" name="Rectangle 29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41" name="Rectangle 29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42" name="Rectangle 29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43" name="Rectangle 29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44" name="Rectangle 29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45" name="Rectangle 29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46" name="Rectangle 29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405536" name="Group 297"/>
                <p:cNvGrpSpPr>
                  <a:grpSpLocks noChangeAspect="1"/>
                </p:cNvGrpSpPr>
                <p:nvPr/>
              </p:nvGrpSpPr>
              <p:grpSpPr bwMode="auto">
                <a:xfrm>
                  <a:off x="2040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06129" name="Rectangle 29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30" name="Rectangle 29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31" name="Rectangle 30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32" name="Rectangle 30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33" name="Rectangle 30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34" name="Rectangle 30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35" name="Rectangle 30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36" name="Rectangle 30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406137" name="Rectangle 30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eaLnBrk="0" hangingPunct="0"/>
                    <a:endParaRPr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</p:grpSp>
          </p:grpSp>
          <p:grpSp>
            <p:nvGrpSpPr>
              <p:cNvPr id="405550" name="Group 307"/>
              <p:cNvGrpSpPr>
                <a:grpSpLocks noChangeAspect="1"/>
              </p:cNvGrpSpPr>
              <p:nvPr/>
            </p:nvGrpSpPr>
            <p:grpSpPr bwMode="auto">
              <a:xfrm>
                <a:off x="3384" y="1392"/>
                <a:ext cx="216" cy="216"/>
                <a:chOff x="2928" y="2448"/>
                <a:chExt cx="144" cy="144"/>
              </a:xfrm>
            </p:grpSpPr>
            <p:sp>
              <p:nvSpPr>
                <p:cNvPr id="406116" name="Rectangle 30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17" name="Rectangle 30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18" name="Rectangle 31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19" name="Rectangle 31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20" name="Rectangle 31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21" name="Rectangle 31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22" name="Rectangle 31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23" name="Rectangle 31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24" name="Rectangle 31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551" name="Group 317"/>
              <p:cNvGrpSpPr>
                <a:grpSpLocks noChangeAspect="1"/>
              </p:cNvGrpSpPr>
              <p:nvPr/>
            </p:nvGrpSpPr>
            <p:grpSpPr bwMode="auto">
              <a:xfrm>
                <a:off x="3600" y="1392"/>
                <a:ext cx="216" cy="216"/>
                <a:chOff x="2928" y="2448"/>
                <a:chExt cx="144" cy="144"/>
              </a:xfrm>
            </p:grpSpPr>
            <p:sp>
              <p:nvSpPr>
                <p:cNvPr id="406107" name="Rectangle 31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08" name="Rectangle 31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09" name="Rectangle 32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10" name="Rectangle 32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11" name="Rectangle 32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12" name="Rectangle 32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13" name="Rectangle 32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14" name="Rectangle 32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15" name="Rectangle 32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552" name="Group 327"/>
              <p:cNvGrpSpPr>
                <a:grpSpLocks noChangeAspect="1"/>
              </p:cNvGrpSpPr>
              <p:nvPr/>
            </p:nvGrpSpPr>
            <p:grpSpPr bwMode="auto">
              <a:xfrm>
                <a:off x="3816" y="1392"/>
                <a:ext cx="216" cy="216"/>
                <a:chOff x="2928" y="2448"/>
                <a:chExt cx="144" cy="144"/>
              </a:xfrm>
            </p:grpSpPr>
            <p:sp>
              <p:nvSpPr>
                <p:cNvPr id="406098" name="Rectangle 32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99" name="Rectangle 32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00" name="Rectangle 33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01" name="Rectangle 33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02" name="Rectangle 33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03" name="Rectangle 33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04" name="Rectangle 33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05" name="Rectangle 33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106" name="Rectangle 33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553" name="Group 337"/>
              <p:cNvGrpSpPr>
                <a:grpSpLocks noChangeAspect="1"/>
              </p:cNvGrpSpPr>
              <p:nvPr/>
            </p:nvGrpSpPr>
            <p:grpSpPr bwMode="auto">
              <a:xfrm>
                <a:off x="4032" y="1392"/>
                <a:ext cx="216" cy="216"/>
                <a:chOff x="2928" y="2448"/>
                <a:chExt cx="144" cy="144"/>
              </a:xfrm>
            </p:grpSpPr>
            <p:sp>
              <p:nvSpPr>
                <p:cNvPr id="406089" name="Rectangle 33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90" name="Rectangle 33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91" name="Rectangle 34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92" name="Rectangle 34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93" name="Rectangle 34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94" name="Rectangle 34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95" name="Rectangle 34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96" name="Rectangle 34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97" name="Rectangle 34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554" name="Group 347"/>
              <p:cNvGrpSpPr>
                <a:grpSpLocks noChangeAspect="1"/>
              </p:cNvGrpSpPr>
              <p:nvPr/>
            </p:nvGrpSpPr>
            <p:grpSpPr bwMode="auto">
              <a:xfrm>
                <a:off x="4248" y="1392"/>
                <a:ext cx="216" cy="216"/>
                <a:chOff x="2928" y="2448"/>
                <a:chExt cx="144" cy="144"/>
              </a:xfrm>
            </p:grpSpPr>
            <p:sp>
              <p:nvSpPr>
                <p:cNvPr id="406080" name="Rectangle 34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81" name="Rectangle 34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82" name="Rectangle 35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83" name="Rectangle 35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84" name="Rectangle 35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85" name="Rectangle 35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86" name="Rectangle 35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87" name="Rectangle 35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88" name="Rectangle 35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555" name="Group 357"/>
              <p:cNvGrpSpPr>
                <a:grpSpLocks noChangeAspect="1"/>
              </p:cNvGrpSpPr>
              <p:nvPr/>
            </p:nvGrpSpPr>
            <p:grpSpPr bwMode="auto">
              <a:xfrm>
                <a:off x="4248" y="1608"/>
                <a:ext cx="216" cy="216"/>
                <a:chOff x="2928" y="2448"/>
                <a:chExt cx="144" cy="144"/>
              </a:xfrm>
            </p:grpSpPr>
            <p:sp>
              <p:nvSpPr>
                <p:cNvPr id="406071" name="Rectangle 35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72" name="Rectangle 35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73" name="Rectangle 36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74" name="Rectangle 36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75" name="Rectangle 36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76" name="Rectangle 36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77" name="Rectangle 36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78" name="Rectangle 36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79" name="Rectangle 36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556" name="Group 367"/>
              <p:cNvGrpSpPr>
                <a:grpSpLocks noChangeAspect="1"/>
              </p:cNvGrpSpPr>
              <p:nvPr/>
            </p:nvGrpSpPr>
            <p:grpSpPr bwMode="auto">
              <a:xfrm>
                <a:off x="4248" y="1824"/>
                <a:ext cx="216" cy="216"/>
                <a:chOff x="2928" y="2448"/>
                <a:chExt cx="144" cy="144"/>
              </a:xfrm>
            </p:grpSpPr>
            <p:sp>
              <p:nvSpPr>
                <p:cNvPr id="406062" name="Rectangle 36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63" name="Rectangle 36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64" name="Rectangle 37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65" name="Rectangle 37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66" name="Rectangle 37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67" name="Rectangle 37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68" name="Rectangle 37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69" name="Rectangle 37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70" name="Rectangle 37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6366" name="Group 377"/>
              <p:cNvGrpSpPr>
                <a:grpSpLocks noChangeAspect="1"/>
              </p:cNvGrpSpPr>
              <p:nvPr/>
            </p:nvGrpSpPr>
            <p:grpSpPr bwMode="auto">
              <a:xfrm>
                <a:off x="4248" y="2040"/>
                <a:ext cx="216" cy="216"/>
                <a:chOff x="2928" y="2448"/>
                <a:chExt cx="144" cy="144"/>
              </a:xfrm>
            </p:grpSpPr>
            <p:sp>
              <p:nvSpPr>
                <p:cNvPr id="406053" name="Rectangle 37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54" name="Rectangle 37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55" name="Rectangle 38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56" name="Rectangle 38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57" name="Rectangle 38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58" name="Rectangle 38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59" name="Rectangle 38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60" name="Rectangle 38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61" name="Rectangle 38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6367" name="Group 387"/>
              <p:cNvGrpSpPr>
                <a:grpSpLocks noChangeAspect="1"/>
              </p:cNvGrpSpPr>
              <p:nvPr/>
            </p:nvGrpSpPr>
            <p:grpSpPr bwMode="auto">
              <a:xfrm>
                <a:off x="4248" y="2256"/>
                <a:ext cx="216" cy="216"/>
                <a:chOff x="2928" y="2448"/>
                <a:chExt cx="144" cy="144"/>
              </a:xfrm>
            </p:grpSpPr>
            <p:sp>
              <p:nvSpPr>
                <p:cNvPr id="406044" name="Rectangle 38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45" name="Rectangle 38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46" name="Rectangle 39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47" name="Rectangle 39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48" name="Rectangle 39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49" name="Rectangle 39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50" name="Rectangle 39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51" name="Rectangle 39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6052" name="Rectangle 39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406043" name="Rectangle 397"/>
              <p:cNvSpPr>
                <a:spLocks noChangeAspect="1" noChangeArrowheads="1"/>
              </p:cNvSpPr>
              <p:nvPr/>
            </p:nvSpPr>
            <p:spPr bwMode="auto">
              <a:xfrm flipV="1">
                <a:off x="3888" y="1896"/>
                <a:ext cx="72" cy="72"/>
              </a:xfrm>
              <a:prstGeom prst="rect">
                <a:avLst/>
              </a:prstGeom>
              <a:noFill/>
              <a:ln w="9525" cap="rnd">
                <a:solidFill>
                  <a:srgbClr val="11B119"/>
                </a:solidFill>
                <a:prstDash val="sysDot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</p:grpSp>
      <p:sp>
        <p:nvSpPr>
          <p:cNvPr id="358798" name="Rectangle 398"/>
          <p:cNvSpPr>
            <a:spLocks noChangeArrowheads="1"/>
          </p:cNvSpPr>
          <p:nvPr/>
        </p:nvSpPr>
        <p:spPr bwMode="auto">
          <a:xfrm>
            <a:off x="5680075" y="2200241"/>
            <a:ext cx="384175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GB" sz="2700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rebuchet MS" pitchFamily="34" charset="0"/>
              </a:rPr>
              <a:t>p</a:t>
            </a:r>
            <a:endParaRPr lang="en-US" sz="2700" b="1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rebuchet MS" pitchFamily="34" charset="0"/>
            </a:endParaRPr>
          </a:p>
        </p:txBody>
      </p:sp>
      <p:pic>
        <p:nvPicPr>
          <p:cNvPr id="405512" name="Picture 400" descr="ex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2000" y="1001678"/>
            <a:ext cx="24384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05653" name="Group 888"/>
          <p:cNvGrpSpPr>
            <a:grpSpLocks/>
          </p:cNvGrpSpPr>
          <p:nvPr/>
        </p:nvGrpSpPr>
        <p:grpSpPr bwMode="auto">
          <a:xfrm>
            <a:off x="730250" y="909603"/>
            <a:ext cx="2546350" cy="1709738"/>
            <a:chOff x="460" y="758"/>
            <a:chExt cx="1604" cy="1077"/>
          </a:xfrm>
        </p:grpSpPr>
        <p:grpSp>
          <p:nvGrpSpPr>
            <p:cNvPr id="405654" name="Group 401"/>
            <p:cNvGrpSpPr>
              <a:grpSpLocks noChangeAspect="1"/>
            </p:cNvGrpSpPr>
            <p:nvPr/>
          </p:nvGrpSpPr>
          <p:grpSpPr bwMode="auto">
            <a:xfrm>
              <a:off x="750" y="1371"/>
              <a:ext cx="432" cy="262"/>
              <a:chOff x="3288" y="1296"/>
              <a:chExt cx="1080" cy="648"/>
            </a:xfrm>
          </p:grpSpPr>
          <p:sp>
            <p:nvSpPr>
              <p:cNvPr id="405875" name="Rectangle 402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76" name="Rectangle 403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77" name="Rectangle 404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78" name="Rectangle 405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79" name="Rectangle 406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80" name="Rectangle 407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81" name="Rectangle 408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82" name="Rectangle 409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83" name="Rectangle 410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84" name="Rectangle 411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85" name="Rectangle 412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86" name="Rectangle 413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87" name="Rectangle 414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88" name="Rectangle 415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grpSp>
            <p:nvGrpSpPr>
              <p:cNvPr id="405668" name="Group 416"/>
              <p:cNvGrpSpPr>
                <a:grpSpLocks noChangeAspect="1"/>
              </p:cNvGrpSpPr>
              <p:nvPr/>
            </p:nvGrpSpPr>
            <p:grpSpPr bwMode="auto">
              <a:xfrm>
                <a:off x="3720" y="1512"/>
                <a:ext cx="216" cy="216"/>
                <a:chOff x="2928" y="2448"/>
                <a:chExt cx="144" cy="144"/>
              </a:xfrm>
            </p:grpSpPr>
            <p:sp>
              <p:nvSpPr>
                <p:cNvPr id="405984" name="Rectangle 41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85" name="Rectangle 41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86" name="Rectangle 41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87" name="Rectangle 42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88" name="Rectangle 42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89" name="Rectangle 42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90" name="Rectangle 42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91" name="Rectangle 42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92" name="Rectangle 42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669" name="Group 426"/>
              <p:cNvGrpSpPr>
                <a:grpSpLocks noChangeAspect="1"/>
              </p:cNvGrpSpPr>
              <p:nvPr/>
            </p:nvGrpSpPr>
            <p:grpSpPr bwMode="auto">
              <a:xfrm>
                <a:off x="3936" y="1512"/>
                <a:ext cx="216" cy="216"/>
                <a:chOff x="2928" y="2448"/>
                <a:chExt cx="144" cy="144"/>
              </a:xfrm>
            </p:grpSpPr>
            <p:sp>
              <p:nvSpPr>
                <p:cNvPr id="405975" name="Rectangle 42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76" name="Rectangle 42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77" name="Rectangle 42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78" name="Rectangle 43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79" name="Rectangle 43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80" name="Rectangle 43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81" name="Rectangle 43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82" name="Rectangle 43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83" name="Rectangle 43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405891" name="Rectangle 436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92" name="Rectangle 437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93" name="Rectangle 438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94" name="Rectangle 439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95" name="Rectangle 440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96" name="Rectangle 441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97" name="Rectangle 442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98" name="Rectangle 443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899" name="Rectangle 444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900" name="Rectangle 445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901" name="Rectangle 446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902" name="Rectangle 447"/>
              <p:cNvSpPr>
                <a:spLocks noChangeAspect="1" noChangeArrowheads="1"/>
              </p:cNvSpPr>
              <p:nvPr/>
            </p:nvSpPr>
            <p:spPr bwMode="auto">
              <a:xfrm flipV="1">
                <a:off x="372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903" name="Rectangle 448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grpSp>
            <p:nvGrpSpPr>
              <p:cNvPr id="405670" name="Group 449"/>
              <p:cNvGrpSpPr>
                <a:grpSpLocks noChangeAspect="1"/>
              </p:cNvGrpSpPr>
              <p:nvPr/>
            </p:nvGrpSpPr>
            <p:grpSpPr bwMode="auto">
              <a:xfrm>
                <a:off x="3288" y="1296"/>
                <a:ext cx="216" cy="216"/>
                <a:chOff x="2928" y="2448"/>
                <a:chExt cx="144" cy="144"/>
              </a:xfrm>
            </p:grpSpPr>
            <p:sp>
              <p:nvSpPr>
                <p:cNvPr id="405966" name="Rectangle 45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67" name="Rectangle 45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68" name="Rectangle 45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69" name="Rectangle 45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70" name="Rectangle 45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71" name="Rectangle 45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72" name="Rectangle 45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73" name="Rectangle 45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74" name="Rectangle 45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671" name="Group 459"/>
              <p:cNvGrpSpPr>
                <a:grpSpLocks noChangeAspect="1"/>
              </p:cNvGrpSpPr>
              <p:nvPr/>
            </p:nvGrpSpPr>
            <p:grpSpPr bwMode="auto">
              <a:xfrm>
                <a:off x="3504" y="1296"/>
                <a:ext cx="216" cy="216"/>
                <a:chOff x="2928" y="2448"/>
                <a:chExt cx="144" cy="144"/>
              </a:xfrm>
            </p:grpSpPr>
            <p:sp>
              <p:nvSpPr>
                <p:cNvPr id="405957" name="Rectangle 46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58" name="Rectangle 46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59" name="Rectangle 46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60" name="Rectangle 46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61" name="Rectangle 46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62" name="Rectangle 46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63" name="Rectangle 46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64" name="Rectangle 46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65" name="Rectangle 46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672" name="Group 469"/>
              <p:cNvGrpSpPr>
                <a:grpSpLocks noChangeAspect="1"/>
              </p:cNvGrpSpPr>
              <p:nvPr/>
            </p:nvGrpSpPr>
            <p:grpSpPr bwMode="auto">
              <a:xfrm>
                <a:off x="3720" y="1296"/>
                <a:ext cx="216" cy="216"/>
                <a:chOff x="2928" y="2448"/>
                <a:chExt cx="144" cy="144"/>
              </a:xfrm>
            </p:grpSpPr>
            <p:sp>
              <p:nvSpPr>
                <p:cNvPr id="405948" name="Rectangle 47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49" name="Rectangle 47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50" name="Rectangle 47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51" name="Rectangle 47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52" name="Rectangle 47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53" name="Rectangle 47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54" name="Rectangle 47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55" name="Rectangle 47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56" name="Rectangle 47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673" name="Group 479"/>
              <p:cNvGrpSpPr>
                <a:grpSpLocks noChangeAspect="1"/>
              </p:cNvGrpSpPr>
              <p:nvPr/>
            </p:nvGrpSpPr>
            <p:grpSpPr bwMode="auto">
              <a:xfrm>
                <a:off x="3936" y="1296"/>
                <a:ext cx="216" cy="216"/>
                <a:chOff x="2928" y="2448"/>
                <a:chExt cx="144" cy="144"/>
              </a:xfrm>
            </p:grpSpPr>
            <p:sp>
              <p:nvSpPr>
                <p:cNvPr id="405939" name="Rectangle 48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40" name="Rectangle 48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41" name="Rectangle 48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42" name="Rectangle 48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43" name="Rectangle 48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44" name="Rectangle 48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45" name="Rectangle 48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46" name="Rectangle 48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47" name="Rectangle 48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674" name="Group 489"/>
              <p:cNvGrpSpPr>
                <a:grpSpLocks noChangeAspect="1"/>
              </p:cNvGrpSpPr>
              <p:nvPr/>
            </p:nvGrpSpPr>
            <p:grpSpPr bwMode="auto">
              <a:xfrm>
                <a:off x="4152" y="1296"/>
                <a:ext cx="216" cy="216"/>
                <a:chOff x="2928" y="2448"/>
                <a:chExt cx="144" cy="144"/>
              </a:xfrm>
            </p:grpSpPr>
            <p:sp>
              <p:nvSpPr>
                <p:cNvPr id="405930" name="Rectangle 49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31" name="Rectangle 49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32" name="Rectangle 49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33" name="Rectangle 49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34" name="Rectangle 49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35" name="Rectangle 49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36" name="Rectangle 49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37" name="Rectangle 49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38" name="Rectangle 49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771" name="Group 499"/>
              <p:cNvGrpSpPr>
                <a:grpSpLocks noChangeAspect="1"/>
              </p:cNvGrpSpPr>
              <p:nvPr/>
            </p:nvGrpSpPr>
            <p:grpSpPr bwMode="auto">
              <a:xfrm>
                <a:off x="4152" y="1512"/>
                <a:ext cx="216" cy="216"/>
                <a:chOff x="2928" y="2448"/>
                <a:chExt cx="144" cy="144"/>
              </a:xfrm>
            </p:grpSpPr>
            <p:sp>
              <p:nvSpPr>
                <p:cNvPr id="405921" name="Rectangle 50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22" name="Rectangle 50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23" name="Rectangle 50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24" name="Rectangle 50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25" name="Rectangle 50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26" name="Rectangle 50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27" name="Rectangle 50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28" name="Rectangle 50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29" name="Rectangle 50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772" name="Group 509"/>
              <p:cNvGrpSpPr>
                <a:grpSpLocks noChangeAspect="1"/>
              </p:cNvGrpSpPr>
              <p:nvPr/>
            </p:nvGrpSpPr>
            <p:grpSpPr bwMode="auto">
              <a:xfrm>
                <a:off x="4152" y="1728"/>
                <a:ext cx="216" cy="216"/>
                <a:chOff x="2928" y="2448"/>
                <a:chExt cx="144" cy="144"/>
              </a:xfrm>
            </p:grpSpPr>
            <p:sp>
              <p:nvSpPr>
                <p:cNvPr id="405912" name="Rectangle 51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13" name="Rectangle 51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14" name="Rectangle 51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15" name="Rectangle 51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16" name="Rectangle 51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17" name="Rectangle 51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18" name="Rectangle 51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19" name="Rectangle 51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920" name="Rectangle 51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405911" name="Rectangle 519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solidFill>
                <a:srgbClr val="11B119"/>
              </a:solidFill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405786" name="Group 520"/>
            <p:cNvGrpSpPr>
              <a:grpSpLocks noChangeAspect="1"/>
            </p:cNvGrpSpPr>
            <p:nvPr/>
          </p:nvGrpSpPr>
          <p:grpSpPr bwMode="auto">
            <a:xfrm>
              <a:off x="1632" y="1573"/>
              <a:ext cx="432" cy="262"/>
              <a:chOff x="3288" y="1296"/>
              <a:chExt cx="1080" cy="648"/>
            </a:xfrm>
          </p:grpSpPr>
          <p:sp>
            <p:nvSpPr>
              <p:cNvPr id="405757" name="Rectangle 521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58" name="Rectangle 522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59" name="Rectangle 523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60" name="Rectangle 524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61" name="Rectangle 525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62" name="Rectangle 526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63" name="Rectangle 527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64" name="Rectangle 528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65" name="Rectangle 529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66" name="Rectangle 530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67" name="Rectangle 531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68" name="Rectangle 532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69" name="Rectangle 533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70" name="Rectangle 534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grpSp>
            <p:nvGrpSpPr>
              <p:cNvPr id="405787" name="Group 535"/>
              <p:cNvGrpSpPr>
                <a:grpSpLocks noChangeAspect="1"/>
              </p:cNvGrpSpPr>
              <p:nvPr/>
            </p:nvGrpSpPr>
            <p:grpSpPr bwMode="auto">
              <a:xfrm>
                <a:off x="3720" y="1512"/>
                <a:ext cx="216" cy="216"/>
                <a:chOff x="2928" y="2448"/>
                <a:chExt cx="144" cy="144"/>
              </a:xfrm>
            </p:grpSpPr>
            <p:sp>
              <p:nvSpPr>
                <p:cNvPr id="405866" name="Rectangle 53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67" name="Rectangle 53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68" name="Rectangle 53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69" name="Rectangle 53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70" name="Rectangle 54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71" name="Rectangle 54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72" name="Rectangle 54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73" name="Rectangle 54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74" name="Rectangle 54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788" name="Group 545"/>
              <p:cNvGrpSpPr>
                <a:grpSpLocks noChangeAspect="1"/>
              </p:cNvGrpSpPr>
              <p:nvPr/>
            </p:nvGrpSpPr>
            <p:grpSpPr bwMode="auto">
              <a:xfrm>
                <a:off x="3936" y="1512"/>
                <a:ext cx="216" cy="216"/>
                <a:chOff x="2928" y="2448"/>
                <a:chExt cx="144" cy="144"/>
              </a:xfrm>
            </p:grpSpPr>
            <p:sp>
              <p:nvSpPr>
                <p:cNvPr id="405857" name="Rectangle 54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58" name="Rectangle 54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59" name="Rectangle 54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60" name="Rectangle 54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61" name="Rectangle 55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62" name="Rectangle 55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63" name="Rectangle 55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64" name="Rectangle 55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65" name="Rectangle 55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405773" name="Rectangle 555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74" name="Rectangle 556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75" name="Rectangle 557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76" name="Rectangle 558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77" name="Rectangle 559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78" name="Rectangle 560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79" name="Rectangle 561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80" name="Rectangle 562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81" name="Rectangle 563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82" name="Rectangle 564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83" name="Rectangle 565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84" name="Rectangle 566"/>
              <p:cNvSpPr>
                <a:spLocks noChangeAspect="1" noChangeArrowheads="1"/>
              </p:cNvSpPr>
              <p:nvPr/>
            </p:nvSpPr>
            <p:spPr bwMode="auto">
              <a:xfrm flipV="1">
                <a:off x="372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785" name="Rectangle 567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grpSp>
            <p:nvGrpSpPr>
              <p:cNvPr id="405789" name="Group 568"/>
              <p:cNvGrpSpPr>
                <a:grpSpLocks noChangeAspect="1"/>
              </p:cNvGrpSpPr>
              <p:nvPr/>
            </p:nvGrpSpPr>
            <p:grpSpPr bwMode="auto">
              <a:xfrm>
                <a:off x="3288" y="1296"/>
                <a:ext cx="216" cy="216"/>
                <a:chOff x="2928" y="2448"/>
                <a:chExt cx="144" cy="144"/>
              </a:xfrm>
            </p:grpSpPr>
            <p:sp>
              <p:nvSpPr>
                <p:cNvPr id="405848" name="Rectangle 56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49" name="Rectangle 57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50" name="Rectangle 57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51" name="Rectangle 57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52" name="Rectangle 57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53" name="Rectangle 57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54" name="Rectangle 57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55" name="Rectangle 57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56" name="Rectangle 57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790" name="Group 578"/>
              <p:cNvGrpSpPr>
                <a:grpSpLocks noChangeAspect="1"/>
              </p:cNvGrpSpPr>
              <p:nvPr/>
            </p:nvGrpSpPr>
            <p:grpSpPr bwMode="auto">
              <a:xfrm>
                <a:off x="3504" y="1296"/>
                <a:ext cx="216" cy="216"/>
                <a:chOff x="2928" y="2448"/>
                <a:chExt cx="144" cy="144"/>
              </a:xfrm>
            </p:grpSpPr>
            <p:sp>
              <p:nvSpPr>
                <p:cNvPr id="405839" name="Rectangle 57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40" name="Rectangle 58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41" name="Rectangle 58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42" name="Rectangle 58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43" name="Rectangle 58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44" name="Rectangle 58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45" name="Rectangle 58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46" name="Rectangle 58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47" name="Rectangle 58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791" name="Group 588"/>
              <p:cNvGrpSpPr>
                <a:grpSpLocks noChangeAspect="1"/>
              </p:cNvGrpSpPr>
              <p:nvPr/>
            </p:nvGrpSpPr>
            <p:grpSpPr bwMode="auto">
              <a:xfrm>
                <a:off x="3720" y="1296"/>
                <a:ext cx="216" cy="216"/>
                <a:chOff x="2928" y="2448"/>
                <a:chExt cx="144" cy="144"/>
              </a:xfrm>
            </p:grpSpPr>
            <p:sp>
              <p:nvSpPr>
                <p:cNvPr id="405830" name="Rectangle 58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31" name="Rectangle 59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32" name="Rectangle 59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33" name="Rectangle 59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34" name="Rectangle 59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35" name="Rectangle 59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36" name="Rectangle 59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37" name="Rectangle 59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38" name="Rectangle 59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405792" name="Group 598"/>
              <p:cNvGrpSpPr>
                <a:grpSpLocks noChangeAspect="1"/>
              </p:cNvGrpSpPr>
              <p:nvPr/>
            </p:nvGrpSpPr>
            <p:grpSpPr bwMode="auto">
              <a:xfrm>
                <a:off x="3936" y="1296"/>
                <a:ext cx="216" cy="216"/>
                <a:chOff x="2928" y="2448"/>
                <a:chExt cx="144" cy="144"/>
              </a:xfrm>
            </p:grpSpPr>
            <p:sp>
              <p:nvSpPr>
                <p:cNvPr id="405821" name="Rectangle 59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22" name="Rectangle 60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23" name="Rectangle 60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24" name="Rectangle 60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25" name="Rectangle 60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26" name="Rectangle 60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27" name="Rectangle 60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28" name="Rectangle 60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29" name="Rectangle 60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358784" name="Group 608"/>
              <p:cNvGrpSpPr>
                <a:grpSpLocks noChangeAspect="1"/>
              </p:cNvGrpSpPr>
              <p:nvPr/>
            </p:nvGrpSpPr>
            <p:grpSpPr bwMode="auto">
              <a:xfrm>
                <a:off x="4152" y="1296"/>
                <a:ext cx="216" cy="216"/>
                <a:chOff x="2928" y="2448"/>
                <a:chExt cx="144" cy="144"/>
              </a:xfrm>
            </p:grpSpPr>
            <p:sp>
              <p:nvSpPr>
                <p:cNvPr id="405812" name="Rectangle 60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13" name="Rectangle 61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14" name="Rectangle 61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15" name="Rectangle 61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16" name="Rectangle 61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17" name="Rectangle 61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18" name="Rectangle 61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19" name="Rectangle 61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20" name="Rectangle 61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358785" name="Group 618"/>
              <p:cNvGrpSpPr>
                <a:grpSpLocks noChangeAspect="1"/>
              </p:cNvGrpSpPr>
              <p:nvPr/>
            </p:nvGrpSpPr>
            <p:grpSpPr bwMode="auto">
              <a:xfrm>
                <a:off x="4152" y="1512"/>
                <a:ext cx="216" cy="216"/>
                <a:chOff x="2928" y="2448"/>
                <a:chExt cx="144" cy="144"/>
              </a:xfrm>
            </p:grpSpPr>
            <p:sp>
              <p:nvSpPr>
                <p:cNvPr id="405803" name="Rectangle 61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04" name="Rectangle 62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05" name="Rectangle 62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06" name="Rectangle 62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07" name="Rectangle 62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08" name="Rectangle 62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09" name="Rectangle 62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10" name="Rectangle 62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11" name="Rectangle 62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358786" name="Group 628"/>
              <p:cNvGrpSpPr>
                <a:grpSpLocks noChangeAspect="1"/>
              </p:cNvGrpSpPr>
              <p:nvPr/>
            </p:nvGrpSpPr>
            <p:grpSpPr bwMode="auto">
              <a:xfrm>
                <a:off x="4152" y="1728"/>
                <a:ext cx="216" cy="216"/>
                <a:chOff x="2928" y="2448"/>
                <a:chExt cx="144" cy="144"/>
              </a:xfrm>
            </p:grpSpPr>
            <p:sp>
              <p:nvSpPr>
                <p:cNvPr id="405794" name="Rectangle 62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95" name="Rectangle 63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96" name="Rectangle 63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97" name="Rectangle 63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98" name="Rectangle 63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99" name="Rectangle 63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00" name="Rectangle 63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01" name="Rectangle 63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802" name="Rectangle 63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405793" name="Rectangle 638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solidFill>
                <a:srgbClr val="11B119"/>
              </a:solidFill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358787" name="Group 639"/>
            <p:cNvGrpSpPr>
              <a:grpSpLocks noChangeAspect="1"/>
            </p:cNvGrpSpPr>
            <p:nvPr/>
          </p:nvGrpSpPr>
          <p:grpSpPr bwMode="auto">
            <a:xfrm>
              <a:off x="1368" y="968"/>
              <a:ext cx="432" cy="262"/>
              <a:chOff x="3288" y="1296"/>
              <a:chExt cx="1080" cy="648"/>
            </a:xfrm>
          </p:grpSpPr>
          <p:sp>
            <p:nvSpPr>
              <p:cNvPr id="405639" name="Rectangle 640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40" name="Rectangle 641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41" name="Rectangle 642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42" name="Rectangle 643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43" name="Rectangle 644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44" name="Rectangle 645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45" name="Rectangle 646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46" name="Rectangle 647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47" name="Rectangle 648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48" name="Rectangle 649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49" name="Rectangle 650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50" name="Rectangle 651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51" name="Rectangle 652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52" name="Rectangle 653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grpSp>
            <p:nvGrpSpPr>
              <p:cNvPr id="358788" name="Group 654"/>
              <p:cNvGrpSpPr>
                <a:grpSpLocks noChangeAspect="1"/>
              </p:cNvGrpSpPr>
              <p:nvPr/>
            </p:nvGrpSpPr>
            <p:grpSpPr bwMode="auto">
              <a:xfrm>
                <a:off x="3720" y="1512"/>
                <a:ext cx="216" cy="216"/>
                <a:chOff x="2928" y="2448"/>
                <a:chExt cx="144" cy="144"/>
              </a:xfrm>
            </p:grpSpPr>
            <p:sp>
              <p:nvSpPr>
                <p:cNvPr id="405748" name="Rectangle 65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49" name="Rectangle 65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50" name="Rectangle 65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51" name="Rectangle 65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52" name="Rectangle 65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53" name="Rectangle 66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54" name="Rectangle 66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55" name="Rectangle 66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56" name="Rectangle 66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358789" name="Group 664"/>
              <p:cNvGrpSpPr>
                <a:grpSpLocks noChangeAspect="1"/>
              </p:cNvGrpSpPr>
              <p:nvPr/>
            </p:nvGrpSpPr>
            <p:grpSpPr bwMode="auto">
              <a:xfrm>
                <a:off x="3936" y="1512"/>
                <a:ext cx="216" cy="216"/>
                <a:chOff x="2928" y="2448"/>
                <a:chExt cx="144" cy="144"/>
              </a:xfrm>
            </p:grpSpPr>
            <p:sp>
              <p:nvSpPr>
                <p:cNvPr id="405739" name="Rectangle 66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40" name="Rectangle 66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41" name="Rectangle 66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42" name="Rectangle 66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43" name="Rectangle 66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44" name="Rectangle 67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45" name="Rectangle 67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46" name="Rectangle 67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47" name="Rectangle 67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405655" name="Rectangle 674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56" name="Rectangle 675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57" name="Rectangle 676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58" name="Rectangle 677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59" name="Rectangle 678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60" name="Rectangle 679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61" name="Rectangle 680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62" name="Rectangle 681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63" name="Rectangle 682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64" name="Rectangle 683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65" name="Rectangle 684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66" name="Rectangle 685"/>
              <p:cNvSpPr>
                <a:spLocks noChangeAspect="1" noChangeArrowheads="1"/>
              </p:cNvSpPr>
              <p:nvPr/>
            </p:nvSpPr>
            <p:spPr bwMode="auto">
              <a:xfrm flipV="1">
                <a:off x="372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667" name="Rectangle 686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grpSp>
            <p:nvGrpSpPr>
              <p:cNvPr id="358790" name="Group 687"/>
              <p:cNvGrpSpPr>
                <a:grpSpLocks noChangeAspect="1"/>
              </p:cNvGrpSpPr>
              <p:nvPr/>
            </p:nvGrpSpPr>
            <p:grpSpPr bwMode="auto">
              <a:xfrm>
                <a:off x="3288" y="1296"/>
                <a:ext cx="216" cy="216"/>
                <a:chOff x="2928" y="2448"/>
                <a:chExt cx="144" cy="144"/>
              </a:xfrm>
            </p:grpSpPr>
            <p:sp>
              <p:nvSpPr>
                <p:cNvPr id="405730" name="Rectangle 68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31" name="Rectangle 68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32" name="Rectangle 69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33" name="Rectangle 69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34" name="Rectangle 69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35" name="Rectangle 69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36" name="Rectangle 69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37" name="Rectangle 69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38" name="Rectangle 69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358791" name="Group 697"/>
              <p:cNvGrpSpPr>
                <a:grpSpLocks noChangeAspect="1"/>
              </p:cNvGrpSpPr>
              <p:nvPr/>
            </p:nvGrpSpPr>
            <p:grpSpPr bwMode="auto">
              <a:xfrm>
                <a:off x="3504" y="1296"/>
                <a:ext cx="216" cy="216"/>
                <a:chOff x="2928" y="2448"/>
                <a:chExt cx="144" cy="144"/>
              </a:xfrm>
            </p:grpSpPr>
            <p:sp>
              <p:nvSpPr>
                <p:cNvPr id="405721" name="Rectangle 69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22" name="Rectangle 69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23" name="Rectangle 70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24" name="Rectangle 70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25" name="Rectangle 70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26" name="Rectangle 70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27" name="Rectangle 70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28" name="Rectangle 70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29" name="Rectangle 70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358792" name="Group 707"/>
              <p:cNvGrpSpPr>
                <a:grpSpLocks noChangeAspect="1"/>
              </p:cNvGrpSpPr>
              <p:nvPr/>
            </p:nvGrpSpPr>
            <p:grpSpPr bwMode="auto">
              <a:xfrm>
                <a:off x="3720" y="1296"/>
                <a:ext cx="216" cy="216"/>
                <a:chOff x="2928" y="2448"/>
                <a:chExt cx="144" cy="144"/>
              </a:xfrm>
            </p:grpSpPr>
            <p:sp>
              <p:nvSpPr>
                <p:cNvPr id="405712" name="Rectangle 70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13" name="Rectangle 70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14" name="Rectangle 71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15" name="Rectangle 71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16" name="Rectangle 71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17" name="Rectangle 71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18" name="Rectangle 71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19" name="Rectangle 71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20" name="Rectangle 71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358793" name="Group 717"/>
              <p:cNvGrpSpPr>
                <a:grpSpLocks noChangeAspect="1"/>
              </p:cNvGrpSpPr>
              <p:nvPr/>
            </p:nvGrpSpPr>
            <p:grpSpPr bwMode="auto">
              <a:xfrm>
                <a:off x="3936" y="1296"/>
                <a:ext cx="216" cy="216"/>
                <a:chOff x="2928" y="2448"/>
                <a:chExt cx="144" cy="144"/>
              </a:xfrm>
            </p:grpSpPr>
            <p:sp>
              <p:nvSpPr>
                <p:cNvPr id="405703" name="Rectangle 71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04" name="Rectangle 71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05" name="Rectangle 72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06" name="Rectangle 72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07" name="Rectangle 72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08" name="Rectangle 72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09" name="Rectangle 72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10" name="Rectangle 72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11" name="Rectangle 72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358794" name="Group 727"/>
              <p:cNvGrpSpPr>
                <a:grpSpLocks noChangeAspect="1"/>
              </p:cNvGrpSpPr>
              <p:nvPr/>
            </p:nvGrpSpPr>
            <p:grpSpPr bwMode="auto">
              <a:xfrm>
                <a:off x="4152" y="1296"/>
                <a:ext cx="216" cy="216"/>
                <a:chOff x="2928" y="2448"/>
                <a:chExt cx="144" cy="144"/>
              </a:xfrm>
            </p:grpSpPr>
            <p:sp>
              <p:nvSpPr>
                <p:cNvPr id="405694" name="Rectangle 72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95" name="Rectangle 72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96" name="Rectangle 73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97" name="Rectangle 73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98" name="Rectangle 73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99" name="Rectangle 73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00" name="Rectangle 73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01" name="Rectangle 73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702" name="Rectangle 73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358795" name="Group 737"/>
              <p:cNvGrpSpPr>
                <a:grpSpLocks noChangeAspect="1"/>
              </p:cNvGrpSpPr>
              <p:nvPr/>
            </p:nvGrpSpPr>
            <p:grpSpPr bwMode="auto">
              <a:xfrm>
                <a:off x="4152" y="1512"/>
                <a:ext cx="216" cy="216"/>
                <a:chOff x="2928" y="2448"/>
                <a:chExt cx="144" cy="144"/>
              </a:xfrm>
            </p:grpSpPr>
            <p:sp>
              <p:nvSpPr>
                <p:cNvPr id="405685" name="Rectangle 73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86" name="Rectangle 73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87" name="Rectangle 74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88" name="Rectangle 74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89" name="Rectangle 74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90" name="Rectangle 74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91" name="Rectangle 74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92" name="Rectangle 74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93" name="Rectangle 74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358796" name="Group 747"/>
              <p:cNvGrpSpPr>
                <a:grpSpLocks noChangeAspect="1"/>
              </p:cNvGrpSpPr>
              <p:nvPr/>
            </p:nvGrpSpPr>
            <p:grpSpPr bwMode="auto">
              <a:xfrm>
                <a:off x="4152" y="1728"/>
                <a:ext cx="216" cy="216"/>
                <a:chOff x="2928" y="2448"/>
                <a:chExt cx="144" cy="144"/>
              </a:xfrm>
            </p:grpSpPr>
            <p:sp>
              <p:nvSpPr>
                <p:cNvPr id="405676" name="Rectangle 74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77" name="Rectangle 74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78" name="Rectangle 75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79" name="Rectangle 75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80" name="Rectangle 75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81" name="Rectangle 75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82" name="Rectangle 75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83" name="Rectangle 75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84" name="Rectangle 75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405675" name="Rectangle 757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solidFill>
                <a:srgbClr val="11B119"/>
              </a:solidFill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358797" name="Group 758"/>
            <p:cNvGrpSpPr>
              <a:grpSpLocks noChangeAspect="1"/>
            </p:cNvGrpSpPr>
            <p:nvPr/>
          </p:nvGrpSpPr>
          <p:grpSpPr bwMode="auto">
            <a:xfrm>
              <a:off x="460" y="758"/>
              <a:ext cx="432" cy="262"/>
              <a:chOff x="3288" y="1296"/>
              <a:chExt cx="1080" cy="648"/>
            </a:xfrm>
          </p:grpSpPr>
          <p:sp>
            <p:nvSpPr>
              <p:cNvPr id="405521" name="Rectangle 759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22" name="Rectangle 760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23" name="Rectangle 761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24" name="Rectangle 762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25" name="Rectangle 763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26" name="Rectangle 764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27" name="Rectangle 765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28" name="Rectangle 766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29" name="Rectangle 767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30" name="Rectangle 768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31" name="Rectangle 769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32" name="Rectangle 770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33" name="Rectangle 771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34" name="Rectangle 772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grpSp>
            <p:nvGrpSpPr>
              <p:cNvPr id="358799" name="Group 773"/>
              <p:cNvGrpSpPr>
                <a:grpSpLocks noChangeAspect="1"/>
              </p:cNvGrpSpPr>
              <p:nvPr/>
            </p:nvGrpSpPr>
            <p:grpSpPr bwMode="auto">
              <a:xfrm>
                <a:off x="3720" y="1512"/>
                <a:ext cx="216" cy="216"/>
                <a:chOff x="2928" y="2448"/>
                <a:chExt cx="144" cy="144"/>
              </a:xfrm>
            </p:grpSpPr>
            <p:sp>
              <p:nvSpPr>
                <p:cNvPr id="405630" name="Rectangle 77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31" name="Rectangle 77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32" name="Rectangle 77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33" name="Rectangle 77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34" name="Rectangle 77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35" name="Rectangle 77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36" name="Rectangle 78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37" name="Rectangle 78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38" name="Rectangle 78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358800" name="Group 783"/>
              <p:cNvGrpSpPr>
                <a:grpSpLocks noChangeAspect="1"/>
              </p:cNvGrpSpPr>
              <p:nvPr/>
            </p:nvGrpSpPr>
            <p:grpSpPr bwMode="auto">
              <a:xfrm>
                <a:off x="3936" y="1512"/>
                <a:ext cx="216" cy="216"/>
                <a:chOff x="2928" y="2448"/>
                <a:chExt cx="144" cy="144"/>
              </a:xfrm>
            </p:grpSpPr>
            <p:sp>
              <p:nvSpPr>
                <p:cNvPr id="405621" name="Rectangle 78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22" name="Rectangle 78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23" name="Rectangle 78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24" name="Rectangle 78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25" name="Rectangle 78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26" name="Rectangle 78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27" name="Rectangle 79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28" name="Rectangle 79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29" name="Rectangle 79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405537" name="Rectangle 793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38" name="Rectangle 794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39" name="Rectangle 795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40" name="Rectangle 796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41" name="Rectangle 797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42" name="Rectangle 798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43" name="Rectangle 799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44" name="Rectangle 800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45" name="Rectangle 801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46" name="Rectangle 802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47" name="Rectangle 803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48" name="Rectangle 804"/>
              <p:cNvSpPr>
                <a:spLocks noChangeAspect="1" noChangeArrowheads="1"/>
              </p:cNvSpPr>
              <p:nvPr/>
            </p:nvSpPr>
            <p:spPr bwMode="auto">
              <a:xfrm flipV="1">
                <a:off x="372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05549" name="Rectangle 805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grpSp>
            <p:nvGrpSpPr>
              <p:cNvPr id="358801" name="Group 806"/>
              <p:cNvGrpSpPr>
                <a:grpSpLocks noChangeAspect="1"/>
              </p:cNvGrpSpPr>
              <p:nvPr/>
            </p:nvGrpSpPr>
            <p:grpSpPr bwMode="auto">
              <a:xfrm>
                <a:off x="3288" y="1296"/>
                <a:ext cx="216" cy="216"/>
                <a:chOff x="2928" y="2448"/>
                <a:chExt cx="144" cy="144"/>
              </a:xfrm>
            </p:grpSpPr>
            <p:sp>
              <p:nvSpPr>
                <p:cNvPr id="405612" name="Rectangle 80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13" name="Rectangle 80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14" name="Rectangle 80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15" name="Rectangle 81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16" name="Rectangle 81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17" name="Rectangle 81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18" name="Rectangle 81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19" name="Rectangle 81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20" name="Rectangle 81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358802" name="Group 816"/>
              <p:cNvGrpSpPr>
                <a:grpSpLocks noChangeAspect="1"/>
              </p:cNvGrpSpPr>
              <p:nvPr/>
            </p:nvGrpSpPr>
            <p:grpSpPr bwMode="auto">
              <a:xfrm>
                <a:off x="3504" y="1296"/>
                <a:ext cx="216" cy="216"/>
                <a:chOff x="2928" y="2448"/>
                <a:chExt cx="144" cy="144"/>
              </a:xfrm>
            </p:grpSpPr>
            <p:sp>
              <p:nvSpPr>
                <p:cNvPr id="405603" name="Rectangle 81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04" name="Rectangle 81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05" name="Rectangle 81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06" name="Rectangle 82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07" name="Rectangle 82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08" name="Rectangle 82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09" name="Rectangle 82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10" name="Rectangle 82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11" name="Rectangle 82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358803" name="Group 826"/>
              <p:cNvGrpSpPr>
                <a:grpSpLocks noChangeAspect="1"/>
              </p:cNvGrpSpPr>
              <p:nvPr/>
            </p:nvGrpSpPr>
            <p:grpSpPr bwMode="auto">
              <a:xfrm>
                <a:off x="3720" y="1296"/>
                <a:ext cx="216" cy="216"/>
                <a:chOff x="2928" y="2448"/>
                <a:chExt cx="144" cy="144"/>
              </a:xfrm>
            </p:grpSpPr>
            <p:sp>
              <p:nvSpPr>
                <p:cNvPr id="405594" name="Rectangle 82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95" name="Rectangle 82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96" name="Rectangle 82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97" name="Rectangle 83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98" name="Rectangle 83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99" name="Rectangle 83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00" name="Rectangle 83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01" name="Rectangle 83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602" name="Rectangle 83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358804" name="Group 836"/>
              <p:cNvGrpSpPr>
                <a:grpSpLocks noChangeAspect="1"/>
              </p:cNvGrpSpPr>
              <p:nvPr/>
            </p:nvGrpSpPr>
            <p:grpSpPr bwMode="auto">
              <a:xfrm>
                <a:off x="3936" y="1296"/>
                <a:ext cx="216" cy="216"/>
                <a:chOff x="2928" y="2448"/>
                <a:chExt cx="144" cy="144"/>
              </a:xfrm>
            </p:grpSpPr>
            <p:sp>
              <p:nvSpPr>
                <p:cNvPr id="405585" name="Rectangle 83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86" name="Rectangle 83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87" name="Rectangle 83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88" name="Rectangle 84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89" name="Rectangle 84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90" name="Rectangle 84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91" name="Rectangle 84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92" name="Rectangle 84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93" name="Rectangle 84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358805" name="Group 846"/>
              <p:cNvGrpSpPr>
                <a:grpSpLocks noChangeAspect="1"/>
              </p:cNvGrpSpPr>
              <p:nvPr/>
            </p:nvGrpSpPr>
            <p:grpSpPr bwMode="auto">
              <a:xfrm>
                <a:off x="4152" y="1296"/>
                <a:ext cx="216" cy="216"/>
                <a:chOff x="2928" y="2448"/>
                <a:chExt cx="144" cy="144"/>
              </a:xfrm>
            </p:grpSpPr>
            <p:sp>
              <p:nvSpPr>
                <p:cNvPr id="405576" name="Rectangle 84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77" name="Rectangle 84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78" name="Rectangle 84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79" name="Rectangle 85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80" name="Rectangle 85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81" name="Rectangle 85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82" name="Rectangle 85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83" name="Rectangle 85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84" name="Rectangle 85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358806" name="Group 856"/>
              <p:cNvGrpSpPr>
                <a:grpSpLocks noChangeAspect="1"/>
              </p:cNvGrpSpPr>
              <p:nvPr/>
            </p:nvGrpSpPr>
            <p:grpSpPr bwMode="auto">
              <a:xfrm>
                <a:off x="4152" y="1512"/>
                <a:ext cx="216" cy="216"/>
                <a:chOff x="2928" y="2448"/>
                <a:chExt cx="144" cy="144"/>
              </a:xfrm>
            </p:grpSpPr>
            <p:sp>
              <p:nvSpPr>
                <p:cNvPr id="405567" name="Rectangle 85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68" name="Rectangle 85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69" name="Rectangle 85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70" name="Rectangle 86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71" name="Rectangle 86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72" name="Rectangle 86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73" name="Rectangle 86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74" name="Rectangle 86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75" name="Rectangle 86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358807" name="Group 866"/>
              <p:cNvGrpSpPr>
                <a:grpSpLocks noChangeAspect="1"/>
              </p:cNvGrpSpPr>
              <p:nvPr/>
            </p:nvGrpSpPr>
            <p:grpSpPr bwMode="auto">
              <a:xfrm>
                <a:off x="4152" y="1728"/>
                <a:ext cx="216" cy="216"/>
                <a:chOff x="2928" y="2448"/>
                <a:chExt cx="144" cy="144"/>
              </a:xfrm>
            </p:grpSpPr>
            <p:sp>
              <p:nvSpPr>
                <p:cNvPr id="405558" name="Rectangle 86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59" name="Rectangle 86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60" name="Rectangle 86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61" name="Rectangle 87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62" name="Rectangle 87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63" name="Rectangle 87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64" name="Rectangle 87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65" name="Rectangle 87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405566" name="Rectangle 87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eaLnBrk="0" hangingPunct="0"/>
                  <a:endParaRPr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405557" name="Rectangle 876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solidFill>
                <a:srgbClr val="11B119"/>
              </a:solidFill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</p:grpSp>
      <p:sp>
        <p:nvSpPr>
          <p:cNvPr id="405514" name="Text Box 877"/>
          <p:cNvSpPr txBox="1">
            <a:spLocks noChangeArrowheads="1"/>
          </p:cNvSpPr>
          <p:nvPr/>
        </p:nvSpPr>
        <p:spPr bwMode="auto">
          <a:xfrm>
            <a:off x="1339850" y="2808279"/>
            <a:ext cx="13827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b="1">
                <a:solidFill>
                  <a:srgbClr val="000000"/>
                </a:solidFill>
              </a:rPr>
              <a:t>input image</a:t>
            </a:r>
            <a:r>
              <a:rPr lang="en-US" sz="160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405515" name="Text Box 889"/>
          <p:cNvSpPr txBox="1">
            <a:spLocks noChangeArrowheads="1"/>
          </p:cNvSpPr>
          <p:nvPr/>
        </p:nvSpPr>
        <p:spPr bwMode="auto">
          <a:xfrm>
            <a:off x="6934200" y="2667000"/>
            <a:ext cx="20478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b="1" dirty="0">
                <a:solidFill>
                  <a:srgbClr val="000000"/>
                </a:solidFill>
              </a:rPr>
              <a:t>synthesized image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405516" name="Rectangle 861"/>
          <p:cNvSpPr>
            <a:spLocks noChangeArrowheads="1"/>
          </p:cNvSpPr>
          <p:nvPr/>
        </p:nvSpPr>
        <p:spPr bwMode="auto">
          <a:xfrm>
            <a:off x="6450013" y="6338999"/>
            <a:ext cx="269398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 dirty="0"/>
              <a:t>Slide from </a:t>
            </a:r>
            <a:r>
              <a:rPr lang="en-US" sz="1200" dirty="0" err="1"/>
              <a:t>Alyosha</a:t>
            </a:r>
            <a:r>
              <a:rPr lang="en-US" sz="1200" dirty="0"/>
              <a:t> </a:t>
            </a:r>
            <a:r>
              <a:rPr lang="en-US" sz="1200" dirty="0" err="1"/>
              <a:t>Efros</a:t>
            </a:r>
            <a:r>
              <a:rPr lang="en-US" sz="1200" dirty="0"/>
              <a:t>, ICCV 1999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5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1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-1524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Neighborhood Window</a:t>
            </a:r>
          </a:p>
        </p:txBody>
      </p:sp>
      <p:pic>
        <p:nvPicPr>
          <p:cNvPr id="409602" name="Picture 3"/>
          <p:cNvPicPr>
            <a:picLocks noChangeAspect="1" noChangeArrowheads="1"/>
          </p:cNvPicPr>
          <p:nvPr/>
        </p:nvPicPr>
        <p:blipFill>
          <a:blip r:embed="rId3" cstate="print"/>
          <a:srcRect l="15591" t="19356" r="16129" b="18817"/>
          <a:stretch>
            <a:fillRect/>
          </a:stretch>
        </p:blipFill>
        <p:spPr bwMode="auto">
          <a:xfrm>
            <a:off x="3187700" y="1371600"/>
            <a:ext cx="1612900" cy="1460500"/>
          </a:xfrm>
          <a:prstGeom prst="rect">
            <a:avLst/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</p:spPr>
      </p:pic>
      <p:pic>
        <p:nvPicPr>
          <p:cNvPr id="409603" name="Picture 4"/>
          <p:cNvPicPr>
            <a:picLocks noChangeAspect="1" noChangeArrowheads="1"/>
          </p:cNvPicPr>
          <p:nvPr/>
        </p:nvPicPr>
        <p:blipFill>
          <a:blip r:embed="rId4" cstate="print"/>
          <a:srcRect l="6250" t="7864" r="6667" b="8388"/>
          <a:stretch>
            <a:fillRect/>
          </a:stretch>
        </p:blipFill>
        <p:spPr bwMode="auto">
          <a:xfrm>
            <a:off x="266700" y="3787775"/>
            <a:ext cx="2654300" cy="2028825"/>
          </a:xfrm>
          <a:prstGeom prst="rect">
            <a:avLst/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</p:spPr>
      </p:pic>
      <p:pic>
        <p:nvPicPr>
          <p:cNvPr id="409604" name="Picture 5"/>
          <p:cNvPicPr>
            <a:picLocks noChangeAspect="1" noChangeArrowheads="1"/>
          </p:cNvPicPr>
          <p:nvPr/>
        </p:nvPicPr>
        <p:blipFill>
          <a:blip r:embed="rId3" cstate="print"/>
          <a:srcRect l="16666" t="20268" r="19048" b="18927"/>
          <a:stretch>
            <a:fillRect/>
          </a:stretch>
        </p:blipFill>
        <p:spPr bwMode="auto">
          <a:xfrm>
            <a:off x="1168400" y="1816100"/>
            <a:ext cx="685800" cy="647700"/>
          </a:xfrm>
          <a:prstGeom prst="rect">
            <a:avLst/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</p:spPr>
      </p:pic>
      <p:sp>
        <p:nvSpPr>
          <p:cNvPr id="409605" name="Rectangle 6"/>
          <p:cNvSpPr>
            <a:spLocks noChangeArrowheads="1"/>
          </p:cNvSpPr>
          <p:nvPr/>
        </p:nvSpPr>
        <p:spPr bwMode="auto">
          <a:xfrm>
            <a:off x="3810000" y="1905000"/>
            <a:ext cx="304800" cy="304800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409606" name="Line 7"/>
          <p:cNvSpPr>
            <a:spLocks noChangeShapeType="1"/>
          </p:cNvSpPr>
          <p:nvPr/>
        </p:nvSpPr>
        <p:spPr bwMode="auto">
          <a:xfrm flipH="1">
            <a:off x="1371600" y="2209800"/>
            <a:ext cx="2590800" cy="1524000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3162300" y="1905000"/>
            <a:ext cx="2667000" cy="3911600"/>
            <a:chOff x="1992" y="1632"/>
            <a:chExt cx="1680" cy="2464"/>
          </a:xfrm>
        </p:grpSpPr>
        <p:pic>
          <p:nvPicPr>
            <p:cNvPr id="409618" name="Picture 9"/>
            <p:cNvPicPr>
              <a:picLocks noChangeAspect="1" noChangeArrowheads="1"/>
            </p:cNvPicPr>
            <p:nvPr/>
          </p:nvPicPr>
          <p:blipFill>
            <a:blip r:embed="rId5" cstate="print"/>
            <a:srcRect l="6250" t="7864" r="6250" b="8388"/>
            <a:stretch>
              <a:fillRect/>
            </a:stretch>
          </p:blipFill>
          <p:spPr bwMode="auto">
            <a:xfrm>
              <a:off x="1992" y="2818"/>
              <a:ext cx="1680" cy="1278"/>
            </a:xfrm>
            <a:prstGeom prst="rect">
              <a:avLst/>
            </a:prstGeom>
            <a:noFill/>
            <a:ln w="9525">
              <a:solidFill>
                <a:schemeClr val="folHlink"/>
              </a:solidFill>
              <a:miter lim="800000"/>
              <a:headEnd/>
              <a:tailEnd/>
            </a:ln>
          </p:spPr>
        </p:pic>
        <p:sp>
          <p:nvSpPr>
            <p:cNvPr id="409619" name="Rectangle 10"/>
            <p:cNvSpPr>
              <a:spLocks noChangeArrowheads="1"/>
            </p:cNvSpPr>
            <p:nvPr/>
          </p:nvSpPr>
          <p:spPr bwMode="auto">
            <a:xfrm>
              <a:off x="2400" y="1632"/>
              <a:ext cx="288" cy="288"/>
            </a:xfrm>
            <a:prstGeom prst="rect">
              <a:avLst/>
            </a:prstGeom>
            <a:noFill/>
            <a:ln w="38100">
              <a:solidFill>
                <a:srgbClr val="00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409620" name="Line 11"/>
            <p:cNvSpPr>
              <a:spLocks noChangeShapeType="1"/>
            </p:cNvSpPr>
            <p:nvPr/>
          </p:nvSpPr>
          <p:spPr bwMode="auto">
            <a:xfrm>
              <a:off x="2544" y="1920"/>
              <a:ext cx="0" cy="864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3810000" y="1905000"/>
            <a:ext cx="4902200" cy="3911600"/>
            <a:chOff x="2400" y="1632"/>
            <a:chExt cx="3088" cy="2464"/>
          </a:xfrm>
        </p:grpSpPr>
        <p:pic>
          <p:nvPicPr>
            <p:cNvPr id="409615" name="Picture 13"/>
            <p:cNvPicPr>
              <a:picLocks noChangeAspect="1" noChangeArrowheads="1"/>
            </p:cNvPicPr>
            <p:nvPr/>
          </p:nvPicPr>
          <p:blipFill>
            <a:blip r:embed="rId6" cstate="print"/>
            <a:srcRect l="6250" t="7869" r="6667" b="8394"/>
            <a:stretch>
              <a:fillRect/>
            </a:stretch>
          </p:blipFill>
          <p:spPr bwMode="auto">
            <a:xfrm>
              <a:off x="3816" y="2819"/>
              <a:ext cx="1672" cy="1277"/>
            </a:xfrm>
            <a:prstGeom prst="rect">
              <a:avLst/>
            </a:prstGeom>
            <a:noFill/>
            <a:ln w="9525">
              <a:solidFill>
                <a:schemeClr val="folHlink"/>
              </a:solidFill>
              <a:miter lim="800000"/>
              <a:headEnd/>
              <a:tailEnd/>
            </a:ln>
          </p:spPr>
        </p:pic>
        <p:sp>
          <p:nvSpPr>
            <p:cNvPr id="409616" name="Rectangle 14"/>
            <p:cNvSpPr>
              <a:spLocks noChangeArrowheads="1"/>
            </p:cNvSpPr>
            <p:nvPr/>
          </p:nvSpPr>
          <p:spPr bwMode="auto">
            <a:xfrm>
              <a:off x="2400" y="1632"/>
              <a:ext cx="384" cy="38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409617" name="Line 15"/>
            <p:cNvSpPr>
              <a:spLocks noChangeShapeType="1"/>
            </p:cNvSpPr>
            <p:nvPr/>
          </p:nvSpPr>
          <p:spPr bwMode="auto">
            <a:xfrm>
              <a:off x="2688" y="2016"/>
              <a:ext cx="1152" cy="76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3810000" y="1500188"/>
            <a:ext cx="4902200" cy="2030412"/>
            <a:chOff x="2400" y="1377"/>
            <a:chExt cx="3088" cy="1279"/>
          </a:xfrm>
        </p:grpSpPr>
        <p:pic>
          <p:nvPicPr>
            <p:cNvPr id="409612" name="Picture 17"/>
            <p:cNvPicPr>
              <a:picLocks noChangeAspect="1" noChangeArrowheads="1"/>
            </p:cNvPicPr>
            <p:nvPr/>
          </p:nvPicPr>
          <p:blipFill>
            <a:blip r:embed="rId7" cstate="print"/>
            <a:srcRect l="6250" t="7858" r="6667" b="8383"/>
            <a:stretch>
              <a:fillRect/>
            </a:stretch>
          </p:blipFill>
          <p:spPr bwMode="auto">
            <a:xfrm>
              <a:off x="3816" y="1377"/>
              <a:ext cx="1672" cy="1279"/>
            </a:xfrm>
            <a:prstGeom prst="rect">
              <a:avLst/>
            </a:prstGeom>
            <a:noFill/>
            <a:ln w="9525">
              <a:solidFill>
                <a:schemeClr val="folHlink"/>
              </a:solidFill>
              <a:miter lim="800000"/>
              <a:headEnd/>
              <a:tailEnd/>
            </a:ln>
          </p:spPr>
        </p:pic>
        <p:sp>
          <p:nvSpPr>
            <p:cNvPr id="409613" name="Rectangle 18"/>
            <p:cNvSpPr>
              <a:spLocks noChangeArrowheads="1"/>
            </p:cNvSpPr>
            <p:nvPr/>
          </p:nvSpPr>
          <p:spPr bwMode="auto">
            <a:xfrm>
              <a:off x="2400" y="1632"/>
              <a:ext cx="528" cy="480"/>
            </a:xfrm>
            <a:prstGeom prst="rect">
              <a:avLst/>
            </a:prstGeom>
            <a:noFill/>
            <a:ln w="38100">
              <a:solidFill>
                <a:srgbClr val="FF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409614" name="Line 19"/>
            <p:cNvSpPr>
              <a:spLocks noChangeShapeType="1"/>
            </p:cNvSpPr>
            <p:nvPr/>
          </p:nvSpPr>
          <p:spPr bwMode="auto">
            <a:xfrm>
              <a:off x="2928" y="1872"/>
              <a:ext cx="864" cy="96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09610" name="Text Box 20"/>
          <p:cNvSpPr txBox="1">
            <a:spLocks noChangeArrowheads="1"/>
          </p:cNvSpPr>
          <p:nvPr/>
        </p:nvSpPr>
        <p:spPr bwMode="auto">
          <a:xfrm>
            <a:off x="1219200" y="1447800"/>
            <a:ext cx="654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409611" name="Rectangle 20"/>
          <p:cNvSpPr>
            <a:spLocks noChangeArrowheads="1"/>
          </p:cNvSpPr>
          <p:nvPr/>
        </p:nvSpPr>
        <p:spPr bwMode="auto">
          <a:xfrm>
            <a:off x="6450013" y="6276975"/>
            <a:ext cx="269398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 dirty="0"/>
              <a:t>Slide from </a:t>
            </a:r>
            <a:r>
              <a:rPr lang="en-US" sz="1200" dirty="0" err="1"/>
              <a:t>Alyosha</a:t>
            </a:r>
            <a:r>
              <a:rPr lang="en-US" sz="1200" dirty="0"/>
              <a:t> </a:t>
            </a:r>
            <a:r>
              <a:rPr lang="en-US" sz="1200" dirty="0" err="1"/>
              <a:t>Efros</a:t>
            </a:r>
            <a:r>
              <a:rPr lang="en-US" sz="1200" dirty="0"/>
              <a:t>, ICCV 1999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49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-76200"/>
            <a:ext cx="7772400" cy="1143000"/>
          </a:xfrm>
        </p:spPr>
        <p:txBody>
          <a:bodyPr lIns="0" tIns="0" rIns="0" bIns="0"/>
          <a:lstStyle/>
          <a:p>
            <a:pPr eaLnBrk="1" hangingPunct="1"/>
            <a:r>
              <a:rPr lang="en-GB" dirty="0" smtClean="0"/>
              <a:t>Varying Window Size</a:t>
            </a:r>
          </a:p>
        </p:txBody>
      </p:sp>
      <p:pic>
        <p:nvPicPr>
          <p:cNvPr id="41165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143000"/>
            <a:ext cx="63500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1651" name="Picture 4"/>
          <p:cNvPicPr>
            <a:picLocks noChangeAspect="1" noChangeArrowheads="1"/>
          </p:cNvPicPr>
          <p:nvPr/>
        </p:nvPicPr>
        <p:blipFill>
          <a:blip r:embed="rId4" cstate="print"/>
          <a:srcRect l="6250" t="6020" r="6250" b="5869"/>
          <a:stretch>
            <a:fillRect/>
          </a:stretch>
        </p:blipFill>
        <p:spPr bwMode="auto">
          <a:xfrm>
            <a:off x="971550" y="1646237"/>
            <a:ext cx="1866900" cy="185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1652" name="Picture 5"/>
          <p:cNvPicPr>
            <a:picLocks noChangeAspect="1" noChangeArrowheads="1"/>
          </p:cNvPicPr>
          <p:nvPr/>
        </p:nvPicPr>
        <p:blipFill>
          <a:blip r:embed="rId5" cstate="print"/>
          <a:srcRect l="5807" t="5910" r="6702" b="5910"/>
          <a:stretch>
            <a:fillRect/>
          </a:stretch>
        </p:blipFill>
        <p:spPr bwMode="auto">
          <a:xfrm>
            <a:off x="3019425" y="1643062"/>
            <a:ext cx="1865313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1653" name="Picture 6"/>
          <p:cNvPicPr>
            <a:picLocks noChangeAspect="1" noChangeArrowheads="1"/>
          </p:cNvPicPr>
          <p:nvPr/>
        </p:nvPicPr>
        <p:blipFill>
          <a:blip r:embed="rId6" cstate="print"/>
          <a:srcRect l="5807" t="5910" r="7149" b="5910"/>
          <a:stretch>
            <a:fillRect/>
          </a:stretch>
        </p:blipFill>
        <p:spPr bwMode="auto">
          <a:xfrm>
            <a:off x="5078413" y="1643062"/>
            <a:ext cx="1855787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1654" name="Picture 7"/>
          <p:cNvPicPr>
            <a:picLocks noChangeAspect="1" noChangeArrowheads="1"/>
          </p:cNvPicPr>
          <p:nvPr/>
        </p:nvPicPr>
        <p:blipFill>
          <a:blip r:embed="rId7" cstate="print"/>
          <a:srcRect l="5803" t="5905" r="7143" b="5905"/>
          <a:stretch>
            <a:fillRect/>
          </a:stretch>
        </p:blipFill>
        <p:spPr bwMode="auto">
          <a:xfrm>
            <a:off x="7134225" y="1643062"/>
            <a:ext cx="1857375" cy="184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1655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6200" y="3581400"/>
            <a:ext cx="838200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1656" name="Picture 9"/>
          <p:cNvPicPr>
            <a:picLocks noChangeAspect="1" noChangeArrowheads="1"/>
          </p:cNvPicPr>
          <p:nvPr/>
        </p:nvPicPr>
        <p:blipFill>
          <a:blip r:embed="rId9" cstate="print"/>
          <a:srcRect t="543" r="781" b="1628"/>
          <a:stretch>
            <a:fillRect/>
          </a:stretch>
        </p:blipFill>
        <p:spPr bwMode="auto">
          <a:xfrm>
            <a:off x="990600" y="4200525"/>
            <a:ext cx="2419350" cy="171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1657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581400" y="4191000"/>
            <a:ext cx="2438400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1658" name="Picture 1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172200" y="4191000"/>
            <a:ext cx="2370138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1659" name="Text Box 12"/>
          <p:cNvSpPr txBox="1">
            <a:spLocks noChangeArrowheads="1"/>
          </p:cNvSpPr>
          <p:nvPr/>
        </p:nvSpPr>
        <p:spPr bwMode="auto">
          <a:xfrm>
            <a:off x="898525" y="6019800"/>
            <a:ext cx="3060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/>
              <a:t>Increasing window size</a:t>
            </a:r>
          </a:p>
        </p:txBody>
      </p:sp>
      <p:sp>
        <p:nvSpPr>
          <p:cNvPr id="411660" name="Line 13"/>
          <p:cNvSpPr>
            <a:spLocks noChangeShapeType="1"/>
          </p:cNvSpPr>
          <p:nvPr/>
        </p:nvSpPr>
        <p:spPr bwMode="auto">
          <a:xfrm>
            <a:off x="4038600" y="6248400"/>
            <a:ext cx="3962400" cy="0"/>
          </a:xfrm>
          <a:prstGeom prst="line">
            <a:avLst/>
          </a:prstGeom>
          <a:noFill/>
          <a:ln w="38100">
            <a:solidFill>
              <a:srgbClr val="11B119"/>
            </a:solidFill>
            <a:round/>
            <a:headEnd/>
            <a:tailEnd type="triangle" w="lg" len="lg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1661" name="Rectangle 13"/>
          <p:cNvSpPr>
            <a:spLocks noChangeArrowheads="1"/>
          </p:cNvSpPr>
          <p:nvPr/>
        </p:nvSpPr>
        <p:spPr bwMode="auto">
          <a:xfrm>
            <a:off x="6471277" y="6360040"/>
            <a:ext cx="269398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 dirty="0"/>
              <a:t>Slide from </a:t>
            </a:r>
            <a:r>
              <a:rPr lang="en-US" sz="1200" dirty="0" err="1"/>
              <a:t>Alyosha</a:t>
            </a:r>
            <a:r>
              <a:rPr lang="en-US" sz="1200" dirty="0"/>
              <a:t> </a:t>
            </a:r>
            <a:r>
              <a:rPr lang="en-US" sz="1200" dirty="0" err="1"/>
              <a:t>Efros</a:t>
            </a:r>
            <a:r>
              <a:rPr lang="en-US" sz="1200" dirty="0"/>
              <a:t>, ICCV 1999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1" name="Title 1"/>
          <p:cNvSpPr>
            <a:spLocks noGrp="1"/>
          </p:cNvSpPr>
          <p:nvPr>
            <p:ph type="title"/>
          </p:nvPr>
        </p:nvSpPr>
        <p:spPr>
          <a:xfrm>
            <a:off x="1371600" y="-152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Analysis vs. Synthesis</a:t>
            </a:r>
          </a:p>
        </p:txBody>
      </p:sp>
      <p:pic>
        <p:nvPicPr>
          <p:cNvPr id="337922" name="Picture 2"/>
          <p:cNvPicPr>
            <a:picLocks noChangeAspect="1" noChangeArrowheads="1"/>
          </p:cNvPicPr>
          <p:nvPr/>
        </p:nvPicPr>
        <p:blipFill>
          <a:blip r:embed="rId3" cstate="print"/>
          <a:srcRect l="60416" t="38974" r="11667" b="39146"/>
          <a:stretch>
            <a:fillRect/>
          </a:stretch>
        </p:blipFill>
        <p:spPr bwMode="auto">
          <a:xfrm>
            <a:off x="0" y="1219200"/>
            <a:ext cx="5105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l="19583" t="38974" r="56667" b="39146"/>
          <a:stretch>
            <a:fillRect/>
          </a:stretch>
        </p:blipFill>
        <p:spPr bwMode="auto">
          <a:xfrm>
            <a:off x="4572000" y="3657600"/>
            <a:ext cx="4343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24" name="TextBox 6"/>
          <p:cNvSpPr txBox="1">
            <a:spLocks noChangeArrowheads="1"/>
          </p:cNvSpPr>
          <p:nvPr/>
        </p:nvSpPr>
        <p:spPr bwMode="auto">
          <a:xfrm>
            <a:off x="0" y="6581775"/>
            <a:ext cx="4648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1200"/>
              <a:t>Images:Bill Freeman, A. Efros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562600" y="1524000"/>
            <a:ext cx="2819400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600"/>
              <a:t>Why analyze texture?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7" name="Rectangle 2"/>
          <p:cNvSpPr>
            <a:spLocks noGrp="1" noChangeArrowheads="1"/>
          </p:cNvSpPr>
          <p:nvPr>
            <p:ph type="title"/>
          </p:nvPr>
        </p:nvSpPr>
        <p:spPr>
          <a:xfrm>
            <a:off x="766763" y="152400"/>
            <a:ext cx="8224837" cy="757238"/>
          </a:xfrm>
        </p:spPr>
        <p:txBody>
          <a:bodyPr lIns="18000" tIns="46800" rIns="18000" bIns="46800"/>
          <a:lstStyle/>
          <a:p>
            <a:pPr>
              <a:spcBef>
                <a:spcPts val="513"/>
              </a:spcBef>
            </a:pPr>
            <a:r>
              <a:rPr lang="en-GB" smtClean="0"/>
              <a:t>Growing Texture</a:t>
            </a:r>
          </a:p>
        </p:txBody>
      </p:sp>
      <p:sp>
        <p:nvSpPr>
          <p:cNvPr id="4136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228600" y="4038600"/>
            <a:ext cx="9367838" cy="2357438"/>
          </a:xfrm>
        </p:spPr>
        <p:txBody>
          <a:bodyPr lIns="18000" tIns="46800" rIns="18000" bIns="46800"/>
          <a:lstStyle/>
          <a:p>
            <a:pPr lvl="1">
              <a:spcBef>
                <a:spcPts val="700"/>
              </a:spcBef>
            </a:pPr>
            <a:endParaRPr lang="en-GB" smtClean="0"/>
          </a:p>
          <a:p>
            <a:pPr lvl="1">
              <a:spcBef>
                <a:spcPts val="700"/>
              </a:spcBef>
            </a:pPr>
            <a:endParaRPr lang="en-GB" smtClean="0"/>
          </a:p>
        </p:txBody>
      </p:sp>
      <p:sp>
        <p:nvSpPr>
          <p:cNvPr id="413699" name="Rectangle 4"/>
          <p:cNvSpPr>
            <a:spLocks noChangeArrowheads="1"/>
          </p:cNvSpPr>
          <p:nvPr/>
        </p:nvSpPr>
        <p:spPr bwMode="auto">
          <a:xfrm>
            <a:off x="228600" y="4267200"/>
            <a:ext cx="86868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" tIns="46800" rIns="18000" bIns="46800"/>
          <a:lstStyle/>
          <a:p>
            <a:pPr marL="742950" lvl="1" indent="-285750" eaLnBrk="0" hangingPunct="0">
              <a:spcBef>
                <a:spcPts val="700"/>
              </a:spcBef>
              <a:buFontTx/>
              <a:buChar char="•"/>
            </a:pPr>
            <a:r>
              <a:rPr lang="en-GB" sz="2000">
                <a:solidFill>
                  <a:srgbClr val="000000"/>
                </a:solidFill>
              </a:rPr>
              <a:t>Starting from the initial image,  “grow” the texture one pixel at a time</a:t>
            </a:r>
          </a:p>
          <a:p>
            <a:pPr marL="742950" lvl="1" indent="-285750" eaLnBrk="0" hangingPunct="0">
              <a:spcBef>
                <a:spcPts val="700"/>
              </a:spcBef>
              <a:buFontTx/>
              <a:buChar char="•"/>
            </a:pPr>
            <a:endParaRPr lang="en-GB" sz="2000">
              <a:solidFill>
                <a:srgbClr val="000000"/>
              </a:solidFill>
            </a:endParaRPr>
          </a:p>
        </p:txBody>
      </p:sp>
      <p:pic>
        <p:nvPicPr>
          <p:cNvPr id="413700" name="Picture 5" descr="star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295400"/>
            <a:ext cx="2439988" cy="249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3701" name="Picture 6" descr="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40100" y="1295400"/>
            <a:ext cx="2451100" cy="248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3702" name="Picture 7" descr="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11900" y="1295400"/>
            <a:ext cx="2451100" cy="248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3703" name="AutoShape 8"/>
          <p:cNvSpPr>
            <a:spLocks noChangeArrowheads="1"/>
          </p:cNvSpPr>
          <p:nvPr/>
        </p:nvSpPr>
        <p:spPr bwMode="auto">
          <a:xfrm>
            <a:off x="2971800" y="2438400"/>
            <a:ext cx="304800" cy="3048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3704" name="AutoShape 9"/>
          <p:cNvSpPr>
            <a:spLocks noChangeArrowheads="1"/>
          </p:cNvSpPr>
          <p:nvPr/>
        </p:nvSpPr>
        <p:spPr bwMode="auto">
          <a:xfrm>
            <a:off x="5867400" y="2438400"/>
            <a:ext cx="304800" cy="3048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13705" name="Rectangle 9"/>
          <p:cNvSpPr>
            <a:spLocks noChangeArrowheads="1"/>
          </p:cNvSpPr>
          <p:nvPr/>
        </p:nvSpPr>
        <p:spPr bwMode="auto">
          <a:xfrm>
            <a:off x="6450013" y="6324600"/>
            <a:ext cx="269398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 dirty="0"/>
              <a:t>Slide from </a:t>
            </a:r>
            <a:r>
              <a:rPr lang="en-US" sz="1200" dirty="0" err="1"/>
              <a:t>Alyosha</a:t>
            </a:r>
            <a:r>
              <a:rPr lang="en-US" sz="1200" dirty="0"/>
              <a:t> </a:t>
            </a:r>
            <a:r>
              <a:rPr lang="en-US" sz="1200" dirty="0" err="1"/>
              <a:t>Efros</a:t>
            </a:r>
            <a:r>
              <a:rPr lang="en-US" sz="1200" dirty="0"/>
              <a:t>, ICCV 1999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5" name="Freeform 2"/>
          <p:cNvSpPr>
            <a:spLocks noChangeArrowheads="1"/>
          </p:cNvSpPr>
          <p:nvPr/>
        </p:nvSpPr>
        <p:spPr bwMode="auto">
          <a:xfrm>
            <a:off x="2438400" y="2478088"/>
            <a:ext cx="376238" cy="427037"/>
          </a:xfrm>
          <a:custGeom>
            <a:avLst/>
            <a:gdLst>
              <a:gd name="T0" fmla="*/ 2147483647 w 1051"/>
              <a:gd name="T1" fmla="*/ 0 h 1192"/>
              <a:gd name="T2" fmla="*/ 2147483647 w 1051"/>
              <a:gd name="T3" fmla="*/ 0 h 1192"/>
              <a:gd name="T4" fmla="*/ 2147483647 w 1051"/>
              <a:gd name="T5" fmla="*/ 2147483647 h 1192"/>
              <a:gd name="T6" fmla="*/ 0 w 1051"/>
              <a:gd name="T7" fmla="*/ 2147483647 h 1192"/>
              <a:gd name="T8" fmla="*/ 2147483647 w 1051"/>
              <a:gd name="T9" fmla="*/ 2147483647 h 1192"/>
              <a:gd name="T10" fmla="*/ 2147483647 w 1051"/>
              <a:gd name="T11" fmla="*/ 2147483647 h 1192"/>
              <a:gd name="T12" fmla="*/ 2147483647 w 1051"/>
              <a:gd name="T13" fmla="*/ 2147483647 h 1192"/>
              <a:gd name="T14" fmla="*/ 2147483647 w 1051"/>
              <a:gd name="T15" fmla="*/ 0 h 119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051"/>
              <a:gd name="T25" fmla="*/ 0 h 1192"/>
              <a:gd name="T26" fmla="*/ 1051 w 1051"/>
              <a:gd name="T27" fmla="*/ 1192 h 119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051" h="1192">
                <a:moveTo>
                  <a:pt x="787" y="0"/>
                </a:moveTo>
                <a:lnTo>
                  <a:pt x="263" y="0"/>
                </a:lnTo>
                <a:lnTo>
                  <a:pt x="263" y="893"/>
                </a:lnTo>
                <a:lnTo>
                  <a:pt x="0" y="893"/>
                </a:lnTo>
                <a:lnTo>
                  <a:pt x="525" y="1191"/>
                </a:lnTo>
                <a:lnTo>
                  <a:pt x="1050" y="893"/>
                </a:lnTo>
                <a:lnTo>
                  <a:pt x="787" y="893"/>
                </a:lnTo>
                <a:lnTo>
                  <a:pt x="787" y="0"/>
                </a:lnTo>
              </a:path>
            </a:pathLst>
          </a:custGeom>
          <a:solidFill>
            <a:srgbClr val="11B119"/>
          </a:solidFill>
          <a:ln w="144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415746" name="Freeform 3"/>
          <p:cNvSpPr>
            <a:spLocks noChangeArrowheads="1"/>
          </p:cNvSpPr>
          <p:nvPr/>
        </p:nvSpPr>
        <p:spPr bwMode="auto">
          <a:xfrm>
            <a:off x="6477000" y="2463800"/>
            <a:ext cx="376238" cy="396875"/>
          </a:xfrm>
          <a:custGeom>
            <a:avLst/>
            <a:gdLst>
              <a:gd name="T0" fmla="*/ 2147483647 w 1050"/>
              <a:gd name="T1" fmla="*/ 0 h 1107"/>
              <a:gd name="T2" fmla="*/ 2147483647 w 1050"/>
              <a:gd name="T3" fmla="*/ 0 h 1107"/>
              <a:gd name="T4" fmla="*/ 2147483647 w 1050"/>
              <a:gd name="T5" fmla="*/ 2147483647 h 1107"/>
              <a:gd name="T6" fmla="*/ 0 w 1050"/>
              <a:gd name="T7" fmla="*/ 2147483647 h 1107"/>
              <a:gd name="T8" fmla="*/ 2147483647 w 1050"/>
              <a:gd name="T9" fmla="*/ 2147483647 h 1107"/>
              <a:gd name="T10" fmla="*/ 2147483647 w 1050"/>
              <a:gd name="T11" fmla="*/ 2147483647 h 1107"/>
              <a:gd name="T12" fmla="*/ 2147483647 w 1050"/>
              <a:gd name="T13" fmla="*/ 2147483647 h 1107"/>
              <a:gd name="T14" fmla="*/ 2147483647 w 1050"/>
              <a:gd name="T15" fmla="*/ 0 h 110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050"/>
              <a:gd name="T25" fmla="*/ 0 h 1107"/>
              <a:gd name="T26" fmla="*/ 1050 w 1050"/>
              <a:gd name="T27" fmla="*/ 1107 h 110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050" h="1107">
                <a:moveTo>
                  <a:pt x="787" y="0"/>
                </a:moveTo>
                <a:lnTo>
                  <a:pt x="262" y="0"/>
                </a:lnTo>
                <a:lnTo>
                  <a:pt x="262" y="829"/>
                </a:lnTo>
                <a:lnTo>
                  <a:pt x="0" y="829"/>
                </a:lnTo>
                <a:lnTo>
                  <a:pt x="524" y="1106"/>
                </a:lnTo>
                <a:lnTo>
                  <a:pt x="1049" y="829"/>
                </a:lnTo>
                <a:lnTo>
                  <a:pt x="787" y="829"/>
                </a:lnTo>
                <a:lnTo>
                  <a:pt x="787" y="0"/>
                </a:lnTo>
              </a:path>
            </a:pathLst>
          </a:custGeom>
          <a:solidFill>
            <a:srgbClr val="11B119"/>
          </a:solidFill>
          <a:ln w="144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pic>
        <p:nvPicPr>
          <p:cNvPr id="41574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70625" y="1328738"/>
            <a:ext cx="887413" cy="985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5748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2933700"/>
            <a:ext cx="2978150" cy="330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5749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0" y="2971800"/>
            <a:ext cx="3016250" cy="326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5750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63763" y="1335088"/>
            <a:ext cx="911225" cy="985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5751" name="Rectangle 8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996238" cy="990600"/>
          </a:xfrm>
        </p:spPr>
        <p:txBody>
          <a:bodyPr lIns="0" tIns="0" rIns="0" bIns="0"/>
          <a:lstStyle/>
          <a:p>
            <a:pPr eaLnBrk="1" hangingPunct="1">
              <a:lnSpc>
                <a:spcPct val="61000"/>
              </a:lnSpc>
              <a:spcBef>
                <a:spcPts val="963"/>
              </a:spcBef>
            </a:pPr>
            <a:r>
              <a:rPr lang="en-GB" smtClean="0"/>
              <a:t>Synthesis results</a:t>
            </a:r>
          </a:p>
        </p:txBody>
      </p:sp>
      <p:sp>
        <p:nvSpPr>
          <p:cNvPr id="415752" name="Text Box 9"/>
          <p:cNvSpPr txBox="1">
            <a:spLocks noChangeArrowheads="1"/>
          </p:cNvSpPr>
          <p:nvPr/>
        </p:nvSpPr>
        <p:spPr bwMode="auto">
          <a:xfrm>
            <a:off x="1752600" y="914400"/>
            <a:ext cx="186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 err="1"/>
              <a:t>french</a:t>
            </a:r>
            <a:r>
              <a:rPr lang="en-US" dirty="0"/>
              <a:t> canvas</a:t>
            </a:r>
          </a:p>
        </p:txBody>
      </p:sp>
      <p:sp>
        <p:nvSpPr>
          <p:cNvPr id="415753" name="Text Box 10"/>
          <p:cNvSpPr txBox="1">
            <a:spLocks noChangeArrowheads="1"/>
          </p:cNvSpPr>
          <p:nvPr/>
        </p:nvSpPr>
        <p:spPr bwMode="auto">
          <a:xfrm>
            <a:off x="5943600" y="914400"/>
            <a:ext cx="15954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 err="1"/>
              <a:t>rafia</a:t>
            </a:r>
            <a:r>
              <a:rPr lang="en-US" dirty="0"/>
              <a:t> weave</a:t>
            </a:r>
          </a:p>
        </p:txBody>
      </p:sp>
      <p:sp>
        <p:nvSpPr>
          <p:cNvPr id="415754" name="Rectangle 10"/>
          <p:cNvSpPr>
            <a:spLocks noChangeArrowheads="1"/>
          </p:cNvSpPr>
          <p:nvPr/>
        </p:nvSpPr>
        <p:spPr bwMode="auto">
          <a:xfrm>
            <a:off x="6450013" y="6324600"/>
            <a:ext cx="269398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 dirty="0"/>
              <a:t>Slide from </a:t>
            </a:r>
            <a:r>
              <a:rPr lang="en-US" sz="1200" dirty="0" err="1"/>
              <a:t>Alyosha</a:t>
            </a:r>
            <a:r>
              <a:rPr lang="en-US" sz="1200" dirty="0"/>
              <a:t> </a:t>
            </a:r>
            <a:r>
              <a:rPr lang="en-US" sz="1200" dirty="0" err="1"/>
              <a:t>Efros</a:t>
            </a:r>
            <a:r>
              <a:rPr lang="en-US" sz="1200" dirty="0"/>
              <a:t>, ICCV 1999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79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3150561"/>
            <a:ext cx="3271838" cy="327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7795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58938" y="1212224"/>
            <a:ext cx="1519237" cy="139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7796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3150561"/>
            <a:ext cx="3271838" cy="327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7797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45163" y="1210636"/>
            <a:ext cx="1468437" cy="142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7798" name="Freeform 7"/>
          <p:cNvSpPr>
            <a:spLocks noChangeArrowheads="1"/>
          </p:cNvSpPr>
          <p:nvPr/>
        </p:nvSpPr>
        <p:spPr bwMode="auto">
          <a:xfrm>
            <a:off x="2209800" y="2685424"/>
            <a:ext cx="376238" cy="376237"/>
          </a:xfrm>
          <a:custGeom>
            <a:avLst/>
            <a:gdLst>
              <a:gd name="T0" fmla="*/ 2147483647 w 1051"/>
              <a:gd name="T1" fmla="*/ 0 h 1051"/>
              <a:gd name="T2" fmla="*/ 2147483647 w 1051"/>
              <a:gd name="T3" fmla="*/ 0 h 1051"/>
              <a:gd name="T4" fmla="*/ 2147483647 w 1051"/>
              <a:gd name="T5" fmla="*/ 2147483647 h 1051"/>
              <a:gd name="T6" fmla="*/ 0 w 1051"/>
              <a:gd name="T7" fmla="*/ 2147483647 h 1051"/>
              <a:gd name="T8" fmla="*/ 2147483647 w 1051"/>
              <a:gd name="T9" fmla="*/ 2147483647 h 1051"/>
              <a:gd name="T10" fmla="*/ 2147483647 w 1051"/>
              <a:gd name="T11" fmla="*/ 2147483647 h 1051"/>
              <a:gd name="T12" fmla="*/ 2147483647 w 1051"/>
              <a:gd name="T13" fmla="*/ 2147483647 h 1051"/>
              <a:gd name="T14" fmla="*/ 2147483647 w 1051"/>
              <a:gd name="T15" fmla="*/ 0 h 105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051"/>
              <a:gd name="T25" fmla="*/ 0 h 1051"/>
              <a:gd name="T26" fmla="*/ 1051 w 1051"/>
              <a:gd name="T27" fmla="*/ 1051 h 105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051" h="1051">
                <a:moveTo>
                  <a:pt x="787" y="0"/>
                </a:moveTo>
                <a:lnTo>
                  <a:pt x="263" y="0"/>
                </a:lnTo>
                <a:lnTo>
                  <a:pt x="263" y="787"/>
                </a:lnTo>
                <a:lnTo>
                  <a:pt x="0" y="787"/>
                </a:lnTo>
                <a:lnTo>
                  <a:pt x="525" y="1050"/>
                </a:lnTo>
                <a:lnTo>
                  <a:pt x="1050" y="787"/>
                </a:lnTo>
                <a:lnTo>
                  <a:pt x="787" y="787"/>
                </a:lnTo>
                <a:lnTo>
                  <a:pt x="787" y="0"/>
                </a:lnTo>
              </a:path>
            </a:pathLst>
          </a:custGeom>
          <a:solidFill>
            <a:srgbClr val="11B119"/>
          </a:solidFill>
          <a:ln w="144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417799" name="Freeform 8"/>
          <p:cNvSpPr>
            <a:spLocks noChangeArrowheads="1"/>
          </p:cNvSpPr>
          <p:nvPr/>
        </p:nvSpPr>
        <p:spPr bwMode="auto">
          <a:xfrm>
            <a:off x="6324600" y="2721936"/>
            <a:ext cx="376238" cy="360363"/>
          </a:xfrm>
          <a:custGeom>
            <a:avLst/>
            <a:gdLst>
              <a:gd name="T0" fmla="*/ 2147483647 w 1051"/>
              <a:gd name="T1" fmla="*/ 0 h 1006"/>
              <a:gd name="T2" fmla="*/ 2147483647 w 1051"/>
              <a:gd name="T3" fmla="*/ 0 h 1006"/>
              <a:gd name="T4" fmla="*/ 2147483647 w 1051"/>
              <a:gd name="T5" fmla="*/ 2147483647 h 1006"/>
              <a:gd name="T6" fmla="*/ 0 w 1051"/>
              <a:gd name="T7" fmla="*/ 2147483647 h 1006"/>
              <a:gd name="T8" fmla="*/ 2147483647 w 1051"/>
              <a:gd name="T9" fmla="*/ 2147483647 h 1006"/>
              <a:gd name="T10" fmla="*/ 2147483647 w 1051"/>
              <a:gd name="T11" fmla="*/ 2147483647 h 1006"/>
              <a:gd name="T12" fmla="*/ 2147483647 w 1051"/>
              <a:gd name="T13" fmla="*/ 2147483647 h 1006"/>
              <a:gd name="T14" fmla="*/ 2147483647 w 1051"/>
              <a:gd name="T15" fmla="*/ 0 h 100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051"/>
              <a:gd name="T25" fmla="*/ 0 h 1006"/>
              <a:gd name="T26" fmla="*/ 1051 w 1051"/>
              <a:gd name="T27" fmla="*/ 1006 h 100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051" h="1006">
                <a:moveTo>
                  <a:pt x="787" y="0"/>
                </a:moveTo>
                <a:lnTo>
                  <a:pt x="263" y="0"/>
                </a:lnTo>
                <a:lnTo>
                  <a:pt x="263" y="754"/>
                </a:lnTo>
                <a:lnTo>
                  <a:pt x="0" y="754"/>
                </a:lnTo>
                <a:lnTo>
                  <a:pt x="525" y="1005"/>
                </a:lnTo>
                <a:lnTo>
                  <a:pt x="1050" y="754"/>
                </a:lnTo>
                <a:lnTo>
                  <a:pt x="787" y="754"/>
                </a:lnTo>
                <a:lnTo>
                  <a:pt x="787" y="0"/>
                </a:lnTo>
              </a:path>
            </a:pathLst>
          </a:custGeom>
          <a:solidFill>
            <a:srgbClr val="11B119"/>
          </a:solidFill>
          <a:ln w="144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417800" name="Text Box 9"/>
          <p:cNvSpPr txBox="1">
            <a:spLocks noChangeArrowheads="1"/>
          </p:cNvSpPr>
          <p:nvPr/>
        </p:nvSpPr>
        <p:spPr bwMode="auto">
          <a:xfrm>
            <a:off x="1587500" y="893136"/>
            <a:ext cx="1612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/>
              <a:t>white bread</a:t>
            </a:r>
          </a:p>
        </p:txBody>
      </p:sp>
      <p:sp>
        <p:nvSpPr>
          <p:cNvPr id="417801" name="Text Box 10"/>
          <p:cNvSpPr txBox="1">
            <a:spLocks noChangeArrowheads="1"/>
          </p:cNvSpPr>
          <p:nvPr/>
        </p:nvSpPr>
        <p:spPr bwMode="auto">
          <a:xfrm>
            <a:off x="5791200" y="893136"/>
            <a:ext cx="1409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dirty="0"/>
              <a:t>brick wall</a:t>
            </a:r>
          </a:p>
        </p:txBody>
      </p:sp>
      <p:sp>
        <p:nvSpPr>
          <p:cNvPr id="417802" name="Rectangle 8"/>
          <p:cNvSpPr>
            <a:spLocks noChangeArrowheads="1"/>
          </p:cNvSpPr>
          <p:nvPr/>
        </p:nvSpPr>
        <p:spPr bwMode="auto">
          <a:xfrm>
            <a:off x="690562" y="0"/>
            <a:ext cx="7996238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61000"/>
              </a:lnSpc>
              <a:spcBef>
                <a:spcPts val="963"/>
              </a:spcBef>
            </a:pPr>
            <a:r>
              <a:rPr lang="en-GB" sz="4400" dirty="0">
                <a:solidFill>
                  <a:schemeClr val="tx2"/>
                </a:solidFill>
              </a:rPr>
              <a:t>Synthesis results</a:t>
            </a:r>
          </a:p>
        </p:txBody>
      </p:sp>
      <p:sp>
        <p:nvSpPr>
          <p:cNvPr id="417803" name="Rectangle 11"/>
          <p:cNvSpPr>
            <a:spLocks noChangeArrowheads="1"/>
          </p:cNvSpPr>
          <p:nvPr/>
        </p:nvSpPr>
        <p:spPr bwMode="auto">
          <a:xfrm>
            <a:off x="6450013" y="6367128"/>
            <a:ext cx="269398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 dirty="0"/>
              <a:t>Slide from </a:t>
            </a:r>
            <a:r>
              <a:rPr lang="en-US" sz="1200" dirty="0" err="1"/>
              <a:t>Alyosha</a:t>
            </a:r>
            <a:r>
              <a:rPr lang="en-US" sz="1200" dirty="0"/>
              <a:t> </a:t>
            </a:r>
            <a:r>
              <a:rPr lang="en-US" sz="1200" dirty="0" err="1"/>
              <a:t>Efros</a:t>
            </a:r>
            <a:r>
              <a:rPr lang="en-US" sz="1200" dirty="0"/>
              <a:t>, ICCV 1999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4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2863" y="993775"/>
            <a:ext cx="1722437" cy="180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4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24200" y="2880466"/>
            <a:ext cx="3300413" cy="3518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43" name="Rectangle 8"/>
          <p:cNvSpPr>
            <a:spLocks noChangeArrowheads="1"/>
          </p:cNvSpPr>
          <p:nvPr/>
        </p:nvSpPr>
        <p:spPr bwMode="auto">
          <a:xfrm>
            <a:off x="609600" y="0"/>
            <a:ext cx="7996238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61000"/>
              </a:lnSpc>
              <a:spcBef>
                <a:spcPts val="963"/>
              </a:spcBef>
            </a:pPr>
            <a:r>
              <a:rPr lang="en-GB" sz="4400">
                <a:solidFill>
                  <a:schemeClr val="tx2"/>
                </a:solidFill>
              </a:rPr>
              <a:t>Synthesis results</a:t>
            </a:r>
          </a:p>
        </p:txBody>
      </p:sp>
      <p:sp>
        <p:nvSpPr>
          <p:cNvPr id="419844" name="Rectangle 5"/>
          <p:cNvSpPr>
            <a:spLocks noChangeArrowheads="1"/>
          </p:cNvSpPr>
          <p:nvPr/>
        </p:nvSpPr>
        <p:spPr bwMode="auto">
          <a:xfrm>
            <a:off x="6450013" y="6324600"/>
            <a:ext cx="269398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 dirty="0"/>
              <a:t>Slide from </a:t>
            </a:r>
            <a:r>
              <a:rPr lang="en-US" sz="1200" dirty="0" err="1"/>
              <a:t>Alyosha</a:t>
            </a:r>
            <a:r>
              <a:rPr lang="en-US" sz="1200" dirty="0"/>
              <a:t> </a:t>
            </a:r>
            <a:r>
              <a:rPr lang="en-US" sz="1200" dirty="0" err="1"/>
              <a:t>Efros</a:t>
            </a:r>
            <a:r>
              <a:rPr lang="en-US" sz="1200" dirty="0"/>
              <a:t>, ICCV 1999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89" name="Rectangle 2"/>
          <p:cNvSpPr>
            <a:spLocks noGrp="1" noChangeArrowheads="1"/>
          </p:cNvSpPr>
          <p:nvPr>
            <p:ph type="title"/>
          </p:nvPr>
        </p:nvSpPr>
        <p:spPr>
          <a:xfrm>
            <a:off x="482600" y="-152400"/>
            <a:ext cx="8229600" cy="1143000"/>
          </a:xfrm>
        </p:spPr>
        <p:txBody>
          <a:bodyPr lIns="0" tIns="0" rIns="0" bIns="0"/>
          <a:lstStyle/>
          <a:p>
            <a:r>
              <a:rPr lang="en-GB" dirty="0" smtClean="0"/>
              <a:t>Failure Cases</a:t>
            </a:r>
          </a:p>
        </p:txBody>
      </p:sp>
      <p:pic>
        <p:nvPicPr>
          <p:cNvPr id="42189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2819400"/>
            <a:ext cx="32004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189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2846388"/>
            <a:ext cx="3173413" cy="317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1892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5000" y="990600"/>
            <a:ext cx="1447800" cy="119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1893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28800" y="1020763"/>
            <a:ext cx="1189038" cy="1189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1894" name="Freeform 7"/>
          <p:cNvSpPr>
            <a:spLocks noChangeArrowheads="1"/>
          </p:cNvSpPr>
          <p:nvPr/>
        </p:nvSpPr>
        <p:spPr bwMode="auto">
          <a:xfrm>
            <a:off x="2209800" y="2362200"/>
            <a:ext cx="376238" cy="376238"/>
          </a:xfrm>
          <a:custGeom>
            <a:avLst/>
            <a:gdLst>
              <a:gd name="T0" fmla="*/ 100854335 w 1051"/>
              <a:gd name="T1" fmla="*/ 0 h 1051"/>
              <a:gd name="T2" fmla="*/ 33703546 w 1051"/>
              <a:gd name="T3" fmla="*/ 0 h 1051"/>
              <a:gd name="T4" fmla="*/ 33703546 w 1051"/>
              <a:gd name="T5" fmla="*/ 100854335 h 1051"/>
              <a:gd name="T6" fmla="*/ 0 w 1051"/>
              <a:gd name="T7" fmla="*/ 100854335 h 1051"/>
              <a:gd name="T8" fmla="*/ 67278935 w 1051"/>
              <a:gd name="T9" fmla="*/ 134557869 h 1051"/>
              <a:gd name="T10" fmla="*/ 134557869 w 1051"/>
              <a:gd name="T11" fmla="*/ 100854335 h 1051"/>
              <a:gd name="T12" fmla="*/ 100854335 w 1051"/>
              <a:gd name="T13" fmla="*/ 100854335 h 1051"/>
              <a:gd name="T14" fmla="*/ 100854335 w 1051"/>
              <a:gd name="T15" fmla="*/ 0 h 105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051"/>
              <a:gd name="T25" fmla="*/ 0 h 1051"/>
              <a:gd name="T26" fmla="*/ 1051 w 1051"/>
              <a:gd name="T27" fmla="*/ 1051 h 105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051" h="1051">
                <a:moveTo>
                  <a:pt x="787" y="0"/>
                </a:moveTo>
                <a:lnTo>
                  <a:pt x="263" y="0"/>
                </a:lnTo>
                <a:lnTo>
                  <a:pt x="263" y="787"/>
                </a:lnTo>
                <a:lnTo>
                  <a:pt x="0" y="787"/>
                </a:lnTo>
                <a:lnTo>
                  <a:pt x="525" y="1050"/>
                </a:lnTo>
                <a:lnTo>
                  <a:pt x="1050" y="787"/>
                </a:lnTo>
                <a:lnTo>
                  <a:pt x="787" y="787"/>
                </a:lnTo>
                <a:lnTo>
                  <a:pt x="787" y="0"/>
                </a:lnTo>
              </a:path>
            </a:pathLst>
          </a:custGeom>
          <a:solidFill>
            <a:schemeClr val="tx1"/>
          </a:solidFill>
          <a:ln w="144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421895" name="Freeform 8"/>
          <p:cNvSpPr>
            <a:spLocks noChangeArrowheads="1"/>
          </p:cNvSpPr>
          <p:nvPr/>
        </p:nvSpPr>
        <p:spPr bwMode="auto">
          <a:xfrm>
            <a:off x="6248400" y="2362200"/>
            <a:ext cx="376238" cy="376238"/>
          </a:xfrm>
          <a:custGeom>
            <a:avLst/>
            <a:gdLst>
              <a:gd name="T0" fmla="*/ 100854335 w 1051"/>
              <a:gd name="T1" fmla="*/ 0 h 1051"/>
              <a:gd name="T2" fmla="*/ 33703546 w 1051"/>
              <a:gd name="T3" fmla="*/ 0 h 1051"/>
              <a:gd name="T4" fmla="*/ 33703546 w 1051"/>
              <a:gd name="T5" fmla="*/ 100854335 h 1051"/>
              <a:gd name="T6" fmla="*/ 0 w 1051"/>
              <a:gd name="T7" fmla="*/ 100854335 h 1051"/>
              <a:gd name="T8" fmla="*/ 67278935 w 1051"/>
              <a:gd name="T9" fmla="*/ 134557869 h 1051"/>
              <a:gd name="T10" fmla="*/ 134557869 w 1051"/>
              <a:gd name="T11" fmla="*/ 100854335 h 1051"/>
              <a:gd name="T12" fmla="*/ 100854335 w 1051"/>
              <a:gd name="T13" fmla="*/ 100854335 h 1051"/>
              <a:gd name="T14" fmla="*/ 100854335 w 1051"/>
              <a:gd name="T15" fmla="*/ 0 h 105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051"/>
              <a:gd name="T25" fmla="*/ 0 h 1051"/>
              <a:gd name="T26" fmla="*/ 1051 w 1051"/>
              <a:gd name="T27" fmla="*/ 1051 h 105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051" h="1051">
                <a:moveTo>
                  <a:pt x="787" y="0"/>
                </a:moveTo>
                <a:lnTo>
                  <a:pt x="263" y="0"/>
                </a:lnTo>
                <a:lnTo>
                  <a:pt x="263" y="787"/>
                </a:lnTo>
                <a:lnTo>
                  <a:pt x="0" y="787"/>
                </a:lnTo>
                <a:lnTo>
                  <a:pt x="525" y="1050"/>
                </a:lnTo>
                <a:lnTo>
                  <a:pt x="1050" y="787"/>
                </a:lnTo>
                <a:lnTo>
                  <a:pt x="787" y="787"/>
                </a:lnTo>
                <a:lnTo>
                  <a:pt x="787" y="0"/>
                </a:lnTo>
              </a:path>
            </a:pathLst>
          </a:custGeom>
          <a:solidFill>
            <a:schemeClr val="tx1"/>
          </a:solidFill>
          <a:ln w="144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421896" name="Text Box 9"/>
          <p:cNvSpPr txBox="1">
            <a:spLocks noChangeArrowheads="1"/>
          </p:cNvSpPr>
          <p:nvPr/>
        </p:nvSpPr>
        <p:spPr bwMode="auto">
          <a:xfrm>
            <a:off x="1371600" y="5943600"/>
            <a:ext cx="2536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b="1" dirty="0">
                <a:latin typeface="Times New Roman" pitchFamily="18" charset="0"/>
              </a:rPr>
              <a:t>Growing garbage</a:t>
            </a:r>
            <a:r>
              <a:rPr lang="en-US" sz="2400" dirty="0">
                <a:latin typeface="Times New Roman" pitchFamily="18" charset="0"/>
              </a:rPr>
              <a:t> </a:t>
            </a:r>
          </a:p>
        </p:txBody>
      </p:sp>
      <p:sp>
        <p:nvSpPr>
          <p:cNvPr id="421897" name="Text Box 10"/>
          <p:cNvSpPr txBox="1">
            <a:spLocks noChangeArrowheads="1"/>
          </p:cNvSpPr>
          <p:nvPr/>
        </p:nvSpPr>
        <p:spPr bwMode="auto">
          <a:xfrm>
            <a:off x="5105400" y="5943600"/>
            <a:ext cx="25288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b="1" dirty="0">
                <a:latin typeface="Times New Roman" pitchFamily="18" charset="0"/>
              </a:rPr>
              <a:t>Verbatim copying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421898" name="Rectangle 10"/>
          <p:cNvSpPr>
            <a:spLocks noChangeArrowheads="1"/>
          </p:cNvSpPr>
          <p:nvPr/>
        </p:nvSpPr>
        <p:spPr bwMode="auto">
          <a:xfrm>
            <a:off x="6450013" y="6365360"/>
            <a:ext cx="269398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 dirty="0"/>
              <a:t>Slide from </a:t>
            </a:r>
            <a:r>
              <a:rPr lang="en-US" sz="1200" dirty="0" err="1"/>
              <a:t>Alyosha</a:t>
            </a:r>
            <a:r>
              <a:rPr lang="en-US" sz="1200" dirty="0"/>
              <a:t> </a:t>
            </a:r>
            <a:r>
              <a:rPr lang="en-US" sz="1200" dirty="0" err="1"/>
              <a:t>Efros</a:t>
            </a:r>
            <a:r>
              <a:rPr lang="en-US" sz="1200" dirty="0"/>
              <a:t>, ICCV 1999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Hole Filling</a:t>
            </a:r>
          </a:p>
        </p:txBody>
      </p:sp>
      <p:pic>
        <p:nvPicPr>
          <p:cNvPr id="423938" name="Picture 3" descr="greg_wa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447800"/>
            <a:ext cx="194310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3939" name="Picture 4" descr="greg_wall-fille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4191000"/>
            <a:ext cx="194310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3940" name="Picture 5" descr="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29000" y="1447800"/>
            <a:ext cx="194310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3941" name="Picture 6" descr="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43600" y="1447800"/>
            <a:ext cx="194310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3942" name="Picture 7" descr="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14400" y="4191000"/>
            <a:ext cx="194310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3943" name="Picture 8" descr="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429000" y="4191000"/>
            <a:ext cx="194310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3944" name="Rectangle 8"/>
          <p:cNvSpPr>
            <a:spLocks noChangeArrowheads="1"/>
          </p:cNvSpPr>
          <p:nvPr/>
        </p:nvSpPr>
        <p:spPr bwMode="auto">
          <a:xfrm>
            <a:off x="6450013" y="6324600"/>
            <a:ext cx="269398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 dirty="0"/>
              <a:t>Slide from </a:t>
            </a:r>
            <a:r>
              <a:rPr lang="en-US" sz="1200" dirty="0" err="1"/>
              <a:t>Alyosha</a:t>
            </a:r>
            <a:r>
              <a:rPr lang="en-US" sz="1200" dirty="0"/>
              <a:t> </a:t>
            </a:r>
            <a:r>
              <a:rPr lang="en-US" sz="1200" dirty="0" err="1"/>
              <a:t>Efros</a:t>
            </a:r>
            <a:r>
              <a:rPr lang="en-US" sz="1200" dirty="0"/>
              <a:t>, ICCV 1999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98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3886200"/>
            <a:ext cx="3597275" cy="254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598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990600"/>
            <a:ext cx="2601913" cy="260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5987" name="Rectangle 4"/>
          <p:cNvSpPr>
            <a:spLocks noGrp="1" noChangeArrowheads="1"/>
          </p:cNvSpPr>
          <p:nvPr>
            <p:ph type="title"/>
          </p:nvPr>
        </p:nvSpPr>
        <p:spPr>
          <a:xfrm>
            <a:off x="628650" y="-304800"/>
            <a:ext cx="7772400" cy="1371600"/>
          </a:xfrm>
        </p:spPr>
        <p:txBody>
          <a:bodyPr lIns="0" tIns="0" rIns="0" bIns="0"/>
          <a:lstStyle/>
          <a:p>
            <a:pPr eaLnBrk="1" hangingPunct="1"/>
            <a:r>
              <a:rPr lang="en-GB" dirty="0" smtClean="0"/>
              <a:t>Extrapolation</a:t>
            </a:r>
          </a:p>
        </p:txBody>
      </p:sp>
      <p:pic>
        <p:nvPicPr>
          <p:cNvPr id="425988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36688" y="990600"/>
            <a:ext cx="2601912" cy="260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5989" name="AutoShape 6"/>
          <p:cNvSpPr>
            <a:spLocks noChangeArrowheads="1"/>
          </p:cNvSpPr>
          <p:nvPr/>
        </p:nvSpPr>
        <p:spPr bwMode="auto">
          <a:xfrm>
            <a:off x="3962400" y="2133600"/>
            <a:ext cx="990600" cy="381000"/>
          </a:xfrm>
          <a:prstGeom prst="rightArrow">
            <a:avLst>
              <a:gd name="adj1" fmla="val 50000"/>
              <a:gd name="adj2" fmla="val 65000"/>
            </a:avLst>
          </a:prstGeom>
          <a:solidFill>
            <a:srgbClr val="11B119"/>
          </a:solidFill>
          <a:ln w="9525">
            <a:solidFill>
              <a:srgbClr val="11B119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425990" name="AutoShape 7"/>
          <p:cNvSpPr>
            <a:spLocks noChangeArrowheads="1"/>
          </p:cNvSpPr>
          <p:nvPr/>
        </p:nvSpPr>
        <p:spPr bwMode="auto">
          <a:xfrm>
            <a:off x="3962400" y="5029200"/>
            <a:ext cx="990600" cy="381000"/>
          </a:xfrm>
          <a:prstGeom prst="rightArrow">
            <a:avLst>
              <a:gd name="adj1" fmla="val 50000"/>
              <a:gd name="adj2" fmla="val 65000"/>
            </a:avLst>
          </a:prstGeom>
          <a:solidFill>
            <a:srgbClr val="11B119"/>
          </a:solidFill>
          <a:ln w="9525">
            <a:solidFill>
              <a:srgbClr val="11B119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5181600" y="968375"/>
            <a:ext cx="3581400" cy="5432425"/>
            <a:chOff x="3264" y="768"/>
            <a:chExt cx="2256" cy="3422"/>
          </a:xfrm>
        </p:grpSpPr>
        <p:pic>
          <p:nvPicPr>
            <p:cNvPr id="425994" name="Picture 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264" y="768"/>
              <a:ext cx="1639" cy="16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5995" name="Picture 10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264" y="2592"/>
              <a:ext cx="2256" cy="15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25992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3810000"/>
            <a:ext cx="3597275" cy="254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5993" name="Rectangle 11"/>
          <p:cNvSpPr>
            <a:spLocks noChangeArrowheads="1"/>
          </p:cNvSpPr>
          <p:nvPr/>
        </p:nvSpPr>
        <p:spPr bwMode="auto">
          <a:xfrm>
            <a:off x="0" y="6324600"/>
            <a:ext cx="269398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 dirty="0"/>
              <a:t>Slide from </a:t>
            </a:r>
            <a:r>
              <a:rPr lang="en-US" sz="1200" dirty="0" err="1"/>
              <a:t>Alyosha</a:t>
            </a:r>
            <a:r>
              <a:rPr lang="en-US" sz="1200" dirty="0"/>
              <a:t> </a:t>
            </a:r>
            <a:r>
              <a:rPr lang="en-US" sz="1200" dirty="0" err="1"/>
              <a:t>Efros</a:t>
            </a:r>
            <a:r>
              <a:rPr lang="en-US" sz="1200" dirty="0"/>
              <a:t>, ICCV 1999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524000"/>
            <a:ext cx="8839200" cy="5638800"/>
          </a:xfrm>
        </p:spPr>
        <p:txBody>
          <a:bodyPr/>
          <a:lstStyle/>
          <a:p>
            <a:pPr eaLnBrk="1" hangingPunct="1"/>
            <a:r>
              <a:rPr lang="en-US" smtClean="0"/>
              <a:t>The Efros &amp; Leung algorithm</a:t>
            </a:r>
          </a:p>
          <a:p>
            <a:pPr lvl="1" eaLnBrk="1" hangingPunct="1"/>
            <a:r>
              <a:rPr lang="en-US" smtClean="0"/>
              <a:t>Simple</a:t>
            </a:r>
          </a:p>
          <a:p>
            <a:pPr lvl="1" eaLnBrk="1" hangingPunct="1"/>
            <a:r>
              <a:rPr lang="en-US" smtClean="0"/>
              <a:t>Surprisingly good results</a:t>
            </a:r>
          </a:p>
          <a:p>
            <a:pPr lvl="1" eaLnBrk="1" hangingPunct="1"/>
            <a:r>
              <a:rPr lang="en-US" smtClean="0"/>
              <a:t>Synthesis is easier than analysis!</a:t>
            </a:r>
          </a:p>
          <a:p>
            <a:pPr lvl="1" eaLnBrk="1" hangingPunct="1"/>
            <a:r>
              <a:rPr lang="en-US" smtClean="0"/>
              <a:t>…but very slow</a:t>
            </a:r>
          </a:p>
          <a:p>
            <a:pPr eaLnBrk="1" hangingPunct="1"/>
            <a:endParaRPr lang="en-US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488950" y="1295400"/>
            <a:ext cx="3321050" cy="2227263"/>
            <a:chOff x="2852" y="973"/>
            <a:chExt cx="2092" cy="1403"/>
          </a:xfrm>
        </p:grpSpPr>
        <p:pic>
          <p:nvPicPr>
            <p:cNvPr id="430575" name="Picture 3" descr="ex2-part-large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852" y="973"/>
              <a:ext cx="2092" cy="11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288" y="1296"/>
              <a:ext cx="1080" cy="648"/>
              <a:chOff x="3288" y="1296"/>
              <a:chExt cx="1080" cy="648"/>
            </a:xfrm>
          </p:grpSpPr>
          <p:sp>
            <p:nvSpPr>
              <p:cNvPr id="430834" name="Rectangle 5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84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35" name="Rectangle 6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84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36" name="Rectangle 7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84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37" name="Rectangle 8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12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38" name="Rectangle 9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12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39" name="Rectangle 10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12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40" name="Rectangle 11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84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41" name="Rectangle 12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656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42" name="Rectangle 13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84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43" name="Rectangle 14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84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44" name="Rectangle 15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12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45" name="Rectangle 16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656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46" name="Rectangle 17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12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47" name="Rectangle 18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12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grpSp>
            <p:nvGrpSpPr>
              <p:cNvPr id="4" name="Group 19"/>
              <p:cNvGrpSpPr>
                <a:grpSpLocks noChangeAspect="1"/>
              </p:cNvGrpSpPr>
              <p:nvPr/>
            </p:nvGrpSpPr>
            <p:grpSpPr bwMode="auto">
              <a:xfrm>
                <a:off x="3720" y="1512"/>
                <a:ext cx="216" cy="216"/>
                <a:chOff x="2928" y="2448"/>
                <a:chExt cx="144" cy="144"/>
              </a:xfrm>
            </p:grpSpPr>
            <p:sp>
              <p:nvSpPr>
                <p:cNvPr id="430943" name="Rectangle 2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44" name="Rectangle 2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45" name="Rectangle 2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46" name="Rectangle 2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47" name="Rectangle 2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48" name="Rectangle 2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49" name="Rectangle 2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50" name="Rectangle 2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51" name="Rectangle 2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5" name="Group 29"/>
              <p:cNvGrpSpPr>
                <a:grpSpLocks noChangeAspect="1"/>
              </p:cNvGrpSpPr>
              <p:nvPr/>
            </p:nvGrpSpPr>
            <p:grpSpPr bwMode="auto">
              <a:xfrm>
                <a:off x="3936" y="1512"/>
                <a:ext cx="216" cy="216"/>
                <a:chOff x="2928" y="2448"/>
                <a:chExt cx="144" cy="144"/>
              </a:xfrm>
            </p:grpSpPr>
            <p:sp>
              <p:nvSpPr>
                <p:cNvPr id="430934" name="Rectangle 3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35" name="Rectangle 3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36" name="Rectangle 3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37" name="Rectangle 3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38" name="Rectangle 3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39" name="Rectangle 3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40" name="Rectangle 3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41" name="Rectangle 3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42" name="Rectangle 3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sp>
            <p:nvSpPr>
              <p:cNvPr id="430850" name="Rectangle 39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800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51" name="Rectangle 40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72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52" name="Rectangle 41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00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53" name="Rectangle 42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00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54" name="Rectangle 43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728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55" name="Rectangle 44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72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56" name="Rectangle 45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728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57" name="Rectangle 46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728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58" name="Rectangle 47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59" name="Rectangle 48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800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60" name="Rectangle 49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728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61" name="Rectangle 50"/>
              <p:cNvSpPr>
                <a:spLocks noChangeAspect="1" noChangeArrowheads="1"/>
              </p:cNvSpPr>
              <p:nvPr/>
            </p:nvSpPr>
            <p:spPr bwMode="auto">
              <a:xfrm flipV="1">
                <a:off x="3720" y="1728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862" name="Rectangle 51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728"/>
                <a:ext cx="72" cy="72"/>
              </a:xfrm>
              <a:prstGeom prst="rect">
                <a:avLst/>
              </a:prstGeom>
              <a:noFill/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grpSp>
            <p:nvGrpSpPr>
              <p:cNvPr id="6" name="Group 52"/>
              <p:cNvGrpSpPr>
                <a:grpSpLocks noChangeAspect="1"/>
              </p:cNvGrpSpPr>
              <p:nvPr/>
            </p:nvGrpSpPr>
            <p:grpSpPr bwMode="auto">
              <a:xfrm>
                <a:off x="3288" y="1296"/>
                <a:ext cx="216" cy="216"/>
                <a:chOff x="2928" y="2448"/>
                <a:chExt cx="144" cy="144"/>
              </a:xfrm>
            </p:grpSpPr>
            <p:sp>
              <p:nvSpPr>
                <p:cNvPr id="430925" name="Rectangle 5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26" name="Rectangle 5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27" name="Rectangle 5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28" name="Rectangle 5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29" name="Rectangle 5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30" name="Rectangle 5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31" name="Rectangle 5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32" name="Rectangle 6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33" name="Rectangle 6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7" name="Group 62"/>
              <p:cNvGrpSpPr>
                <a:grpSpLocks noChangeAspect="1"/>
              </p:cNvGrpSpPr>
              <p:nvPr/>
            </p:nvGrpSpPr>
            <p:grpSpPr bwMode="auto">
              <a:xfrm>
                <a:off x="3504" y="1296"/>
                <a:ext cx="216" cy="216"/>
                <a:chOff x="2928" y="2448"/>
                <a:chExt cx="144" cy="144"/>
              </a:xfrm>
            </p:grpSpPr>
            <p:sp>
              <p:nvSpPr>
                <p:cNvPr id="430916" name="Rectangle 6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17" name="Rectangle 6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18" name="Rectangle 6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19" name="Rectangle 6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20" name="Rectangle 6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21" name="Rectangle 6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22" name="Rectangle 6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23" name="Rectangle 7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24" name="Rectangle 7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8" name="Group 72"/>
              <p:cNvGrpSpPr>
                <a:grpSpLocks noChangeAspect="1"/>
              </p:cNvGrpSpPr>
              <p:nvPr/>
            </p:nvGrpSpPr>
            <p:grpSpPr bwMode="auto">
              <a:xfrm>
                <a:off x="3720" y="1296"/>
                <a:ext cx="216" cy="216"/>
                <a:chOff x="2928" y="2448"/>
                <a:chExt cx="144" cy="144"/>
              </a:xfrm>
            </p:grpSpPr>
            <p:sp>
              <p:nvSpPr>
                <p:cNvPr id="430907" name="Rectangle 7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08" name="Rectangle 7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09" name="Rectangle 7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10" name="Rectangle 7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11" name="Rectangle 7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12" name="Rectangle 7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13" name="Rectangle 7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14" name="Rectangle 8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15" name="Rectangle 8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9" name="Group 82"/>
              <p:cNvGrpSpPr>
                <a:grpSpLocks noChangeAspect="1"/>
              </p:cNvGrpSpPr>
              <p:nvPr/>
            </p:nvGrpSpPr>
            <p:grpSpPr bwMode="auto">
              <a:xfrm>
                <a:off x="3936" y="1296"/>
                <a:ext cx="216" cy="216"/>
                <a:chOff x="2928" y="2448"/>
                <a:chExt cx="144" cy="144"/>
              </a:xfrm>
            </p:grpSpPr>
            <p:sp>
              <p:nvSpPr>
                <p:cNvPr id="430898" name="Rectangle 8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99" name="Rectangle 8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00" name="Rectangle 8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01" name="Rectangle 8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02" name="Rectangle 8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03" name="Rectangle 8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04" name="Rectangle 8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05" name="Rectangle 9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906" name="Rectangle 9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10" name="Group 92"/>
              <p:cNvGrpSpPr>
                <a:grpSpLocks noChangeAspect="1"/>
              </p:cNvGrpSpPr>
              <p:nvPr/>
            </p:nvGrpSpPr>
            <p:grpSpPr bwMode="auto">
              <a:xfrm>
                <a:off x="4152" y="1296"/>
                <a:ext cx="216" cy="216"/>
                <a:chOff x="2928" y="2448"/>
                <a:chExt cx="144" cy="144"/>
              </a:xfrm>
            </p:grpSpPr>
            <p:sp>
              <p:nvSpPr>
                <p:cNvPr id="430889" name="Rectangle 9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90" name="Rectangle 9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91" name="Rectangle 9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92" name="Rectangle 9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93" name="Rectangle 9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94" name="Rectangle 9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95" name="Rectangle 9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96" name="Rectangle 10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97" name="Rectangle 10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11" name="Group 102"/>
              <p:cNvGrpSpPr>
                <a:grpSpLocks noChangeAspect="1"/>
              </p:cNvGrpSpPr>
              <p:nvPr/>
            </p:nvGrpSpPr>
            <p:grpSpPr bwMode="auto">
              <a:xfrm>
                <a:off x="4152" y="1512"/>
                <a:ext cx="216" cy="216"/>
                <a:chOff x="2928" y="2448"/>
                <a:chExt cx="144" cy="144"/>
              </a:xfrm>
            </p:grpSpPr>
            <p:sp>
              <p:nvSpPr>
                <p:cNvPr id="430880" name="Rectangle 10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81" name="Rectangle 10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82" name="Rectangle 10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83" name="Rectangle 10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84" name="Rectangle 10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85" name="Rectangle 10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86" name="Rectangle 10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87" name="Rectangle 11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88" name="Rectangle 11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12" name="Group 112"/>
              <p:cNvGrpSpPr>
                <a:grpSpLocks noChangeAspect="1"/>
              </p:cNvGrpSpPr>
              <p:nvPr/>
            </p:nvGrpSpPr>
            <p:grpSpPr bwMode="auto">
              <a:xfrm>
                <a:off x="4152" y="1728"/>
                <a:ext cx="216" cy="216"/>
                <a:chOff x="2928" y="2448"/>
                <a:chExt cx="144" cy="144"/>
              </a:xfrm>
            </p:grpSpPr>
            <p:sp>
              <p:nvSpPr>
                <p:cNvPr id="430871" name="Rectangle 11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72" name="Rectangle 11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73" name="Rectangle 11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74" name="Rectangle 11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75" name="Rectangle 11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76" name="Rectangle 11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77" name="Rectangle 11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78" name="Rectangle 12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879" name="Rectangle 12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19050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sp>
            <p:nvSpPr>
              <p:cNvPr id="430870" name="Rectangle 122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solidFill>
                <a:srgbClr val="11B119"/>
              </a:solidFill>
              <a:ln w="19050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</p:grpSp>
        <p:grpSp>
          <p:nvGrpSpPr>
            <p:cNvPr id="13" name="Group 123"/>
            <p:cNvGrpSpPr>
              <a:grpSpLocks/>
            </p:cNvGrpSpPr>
            <p:nvPr/>
          </p:nvGrpSpPr>
          <p:grpSpPr bwMode="auto">
            <a:xfrm>
              <a:off x="3288" y="1296"/>
              <a:ext cx="1080" cy="1080"/>
              <a:chOff x="3384" y="1392"/>
              <a:chExt cx="1080" cy="1080"/>
            </a:xfrm>
          </p:grpSpPr>
          <p:grpSp>
            <p:nvGrpSpPr>
              <p:cNvPr id="14" name="Group 124"/>
              <p:cNvGrpSpPr>
                <a:grpSpLocks/>
              </p:cNvGrpSpPr>
              <p:nvPr/>
            </p:nvGrpSpPr>
            <p:grpSpPr bwMode="auto">
              <a:xfrm>
                <a:off x="3384" y="2040"/>
                <a:ext cx="432" cy="432"/>
                <a:chOff x="2040" y="2544"/>
                <a:chExt cx="432" cy="432"/>
              </a:xfrm>
            </p:grpSpPr>
            <p:grpSp>
              <p:nvGrpSpPr>
                <p:cNvPr id="15" name="Group 125"/>
                <p:cNvGrpSpPr>
                  <a:grpSpLocks noChangeAspect="1"/>
                </p:cNvGrpSpPr>
                <p:nvPr/>
              </p:nvGrpSpPr>
              <p:grpSpPr bwMode="auto">
                <a:xfrm>
                  <a:off x="2040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30825" name="Rectangle 12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26" name="Rectangle 12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27" name="Rectangle 12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28" name="Rectangle 12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29" name="Rectangle 13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30" name="Rectangle 13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31" name="Rectangle 13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32" name="Rectangle 13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33" name="Rectangle 13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</p:grpSp>
            <p:grpSp>
              <p:nvGrpSpPr>
                <p:cNvPr id="16" name="Group 135"/>
                <p:cNvGrpSpPr>
                  <a:grpSpLocks noChangeAspect="1"/>
                </p:cNvGrpSpPr>
                <p:nvPr/>
              </p:nvGrpSpPr>
              <p:grpSpPr bwMode="auto">
                <a:xfrm>
                  <a:off x="2256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30816" name="Rectangle 13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17" name="Rectangle 13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18" name="Rectangle 13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19" name="Rectangle 13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20" name="Rectangle 14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21" name="Rectangle 14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22" name="Rectangle 14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23" name="Rectangle 14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24" name="Rectangle 14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</p:grpSp>
            <p:grpSp>
              <p:nvGrpSpPr>
                <p:cNvPr id="17" name="Group 145"/>
                <p:cNvGrpSpPr>
                  <a:grpSpLocks noChangeAspect="1"/>
                </p:cNvGrpSpPr>
                <p:nvPr/>
              </p:nvGrpSpPr>
              <p:grpSpPr bwMode="auto">
                <a:xfrm>
                  <a:off x="2256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30807" name="Rectangle 14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08" name="Rectangle 14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09" name="Rectangle 14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10" name="Rectangle 14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11" name="Rectangle 15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12" name="Rectangle 15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13" name="Rectangle 15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14" name="Rectangle 15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15" name="Rectangle 15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</p:grpSp>
            <p:grpSp>
              <p:nvGrpSpPr>
                <p:cNvPr id="18" name="Group 155"/>
                <p:cNvGrpSpPr>
                  <a:grpSpLocks noChangeAspect="1"/>
                </p:cNvGrpSpPr>
                <p:nvPr/>
              </p:nvGrpSpPr>
              <p:grpSpPr bwMode="auto">
                <a:xfrm>
                  <a:off x="2040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30798" name="Rectangle 15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99" name="Rectangle 15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00" name="Rectangle 15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01" name="Rectangle 15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02" name="Rectangle 16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03" name="Rectangle 16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04" name="Rectangle 16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05" name="Rectangle 16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806" name="Rectangle 16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</p:grpSp>
          </p:grpSp>
          <p:grpSp>
            <p:nvGrpSpPr>
              <p:cNvPr id="19" name="Group 165"/>
              <p:cNvGrpSpPr>
                <a:grpSpLocks/>
              </p:cNvGrpSpPr>
              <p:nvPr/>
            </p:nvGrpSpPr>
            <p:grpSpPr bwMode="auto">
              <a:xfrm>
                <a:off x="3816" y="2040"/>
                <a:ext cx="432" cy="432"/>
                <a:chOff x="2040" y="2544"/>
                <a:chExt cx="432" cy="432"/>
              </a:xfrm>
            </p:grpSpPr>
            <p:grpSp>
              <p:nvGrpSpPr>
                <p:cNvPr id="20" name="Group 166"/>
                <p:cNvGrpSpPr>
                  <a:grpSpLocks noChangeAspect="1"/>
                </p:cNvGrpSpPr>
                <p:nvPr/>
              </p:nvGrpSpPr>
              <p:grpSpPr bwMode="auto">
                <a:xfrm>
                  <a:off x="2040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30785" name="Rectangle 16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86" name="Rectangle 16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87" name="Rectangle 16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88" name="Rectangle 17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89" name="Rectangle 17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90" name="Rectangle 17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91" name="Rectangle 17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92" name="Rectangle 17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93" name="Rectangle 17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</p:grpSp>
            <p:grpSp>
              <p:nvGrpSpPr>
                <p:cNvPr id="21" name="Group 176"/>
                <p:cNvGrpSpPr>
                  <a:grpSpLocks noChangeAspect="1"/>
                </p:cNvGrpSpPr>
                <p:nvPr/>
              </p:nvGrpSpPr>
              <p:grpSpPr bwMode="auto">
                <a:xfrm>
                  <a:off x="2256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30776" name="Rectangle 17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77" name="Rectangle 17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78" name="Rectangle 17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79" name="Rectangle 18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80" name="Rectangle 18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81" name="Rectangle 18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82" name="Rectangle 18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83" name="Rectangle 18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84" name="Rectangle 18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</p:grpSp>
            <p:grpSp>
              <p:nvGrpSpPr>
                <p:cNvPr id="22" name="Group 186"/>
                <p:cNvGrpSpPr>
                  <a:grpSpLocks noChangeAspect="1"/>
                </p:cNvGrpSpPr>
                <p:nvPr/>
              </p:nvGrpSpPr>
              <p:grpSpPr bwMode="auto">
                <a:xfrm>
                  <a:off x="2256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30767" name="Rectangle 18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68" name="Rectangle 18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69" name="Rectangle 18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70" name="Rectangle 19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71" name="Rectangle 19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72" name="Rectangle 19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73" name="Rectangle 19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74" name="Rectangle 19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75" name="Rectangle 19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</p:grpSp>
            <p:grpSp>
              <p:nvGrpSpPr>
                <p:cNvPr id="23" name="Group 196"/>
                <p:cNvGrpSpPr>
                  <a:grpSpLocks noChangeAspect="1"/>
                </p:cNvGrpSpPr>
                <p:nvPr/>
              </p:nvGrpSpPr>
              <p:grpSpPr bwMode="auto">
                <a:xfrm>
                  <a:off x="2040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30758" name="Rectangle 19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59" name="Rectangle 19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60" name="Rectangle 19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61" name="Rectangle 20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62" name="Rectangle 20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63" name="Rectangle 20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64" name="Rectangle 20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65" name="Rectangle 20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66" name="Rectangle 20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</p:grpSp>
          </p:grpSp>
          <p:grpSp>
            <p:nvGrpSpPr>
              <p:cNvPr id="24" name="Group 206"/>
              <p:cNvGrpSpPr>
                <a:grpSpLocks/>
              </p:cNvGrpSpPr>
              <p:nvPr/>
            </p:nvGrpSpPr>
            <p:grpSpPr bwMode="auto">
              <a:xfrm>
                <a:off x="3384" y="1608"/>
                <a:ext cx="432" cy="432"/>
                <a:chOff x="2040" y="2544"/>
                <a:chExt cx="432" cy="432"/>
              </a:xfrm>
            </p:grpSpPr>
            <p:grpSp>
              <p:nvGrpSpPr>
                <p:cNvPr id="25" name="Group 207"/>
                <p:cNvGrpSpPr>
                  <a:grpSpLocks noChangeAspect="1"/>
                </p:cNvGrpSpPr>
                <p:nvPr/>
              </p:nvGrpSpPr>
              <p:grpSpPr bwMode="auto">
                <a:xfrm>
                  <a:off x="2040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30745" name="Rectangle 20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46" name="Rectangle 20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47" name="Rectangle 21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48" name="Rectangle 21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49" name="Rectangle 21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50" name="Rectangle 21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51" name="Rectangle 21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52" name="Rectangle 21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53" name="Rectangle 21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</p:grpSp>
            <p:grpSp>
              <p:nvGrpSpPr>
                <p:cNvPr id="26" name="Group 217"/>
                <p:cNvGrpSpPr>
                  <a:grpSpLocks noChangeAspect="1"/>
                </p:cNvGrpSpPr>
                <p:nvPr/>
              </p:nvGrpSpPr>
              <p:grpSpPr bwMode="auto">
                <a:xfrm>
                  <a:off x="2256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30736" name="Rectangle 21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37" name="Rectangle 21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38" name="Rectangle 22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39" name="Rectangle 22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40" name="Rectangle 22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41" name="Rectangle 22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42" name="Rectangle 22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43" name="Rectangle 22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44" name="Rectangle 22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</p:grpSp>
            <p:grpSp>
              <p:nvGrpSpPr>
                <p:cNvPr id="27" name="Group 227"/>
                <p:cNvGrpSpPr>
                  <a:grpSpLocks noChangeAspect="1"/>
                </p:cNvGrpSpPr>
                <p:nvPr/>
              </p:nvGrpSpPr>
              <p:grpSpPr bwMode="auto">
                <a:xfrm>
                  <a:off x="2256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30727" name="Rectangle 22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28" name="Rectangle 22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29" name="Rectangle 23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30" name="Rectangle 23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31" name="Rectangle 23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32" name="Rectangle 23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33" name="Rectangle 23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34" name="Rectangle 23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35" name="Rectangle 23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</p:grpSp>
            <p:grpSp>
              <p:nvGrpSpPr>
                <p:cNvPr id="28" name="Group 237"/>
                <p:cNvGrpSpPr>
                  <a:grpSpLocks noChangeAspect="1"/>
                </p:cNvGrpSpPr>
                <p:nvPr/>
              </p:nvGrpSpPr>
              <p:grpSpPr bwMode="auto">
                <a:xfrm>
                  <a:off x="2040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30718" name="Rectangle 238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19" name="Rectangle 23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20" name="Rectangle 24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21" name="Rectangle 24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22" name="Rectangle 24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23" name="Rectangle 24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24" name="Rectangle 24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25" name="Rectangle 24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26" name="Rectangle 24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</p:grpSp>
          </p:grpSp>
          <p:grpSp>
            <p:nvGrpSpPr>
              <p:cNvPr id="29" name="Group 247"/>
              <p:cNvGrpSpPr>
                <a:grpSpLocks/>
              </p:cNvGrpSpPr>
              <p:nvPr/>
            </p:nvGrpSpPr>
            <p:grpSpPr bwMode="auto">
              <a:xfrm>
                <a:off x="3816" y="1608"/>
                <a:ext cx="432" cy="432"/>
                <a:chOff x="2040" y="2544"/>
                <a:chExt cx="432" cy="432"/>
              </a:xfrm>
            </p:grpSpPr>
            <p:grpSp>
              <p:nvGrpSpPr>
                <p:cNvPr id="30" name="Group 248"/>
                <p:cNvGrpSpPr>
                  <a:grpSpLocks noChangeAspect="1"/>
                </p:cNvGrpSpPr>
                <p:nvPr/>
              </p:nvGrpSpPr>
              <p:grpSpPr bwMode="auto">
                <a:xfrm>
                  <a:off x="2040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30705" name="Rectangle 24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06" name="Rectangle 25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07" name="Rectangle 25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08" name="Rectangle 25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09" name="Rectangle 25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10" name="Rectangle 25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11" name="Rectangle 25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12" name="Rectangle 25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13" name="Rectangle 25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</p:grpSp>
            <p:grpSp>
              <p:nvGrpSpPr>
                <p:cNvPr id="31" name="Group 258"/>
                <p:cNvGrpSpPr>
                  <a:grpSpLocks noChangeAspect="1"/>
                </p:cNvGrpSpPr>
                <p:nvPr/>
              </p:nvGrpSpPr>
              <p:grpSpPr bwMode="auto">
                <a:xfrm>
                  <a:off x="2256" y="2544"/>
                  <a:ext cx="216" cy="216"/>
                  <a:chOff x="2928" y="2448"/>
                  <a:chExt cx="144" cy="144"/>
                </a:xfrm>
              </p:grpSpPr>
              <p:sp>
                <p:nvSpPr>
                  <p:cNvPr id="430696" name="Rectangle 25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97" name="Rectangle 26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98" name="Rectangle 26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99" name="Rectangle 26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00" name="Rectangle 26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01" name="Rectangle 26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02" name="Rectangle 26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03" name="Rectangle 26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704" name="Rectangle 26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</p:grpSp>
            <p:grpSp>
              <p:nvGrpSpPr>
                <p:cNvPr id="430576" name="Group 268"/>
                <p:cNvGrpSpPr>
                  <a:grpSpLocks noChangeAspect="1"/>
                </p:cNvGrpSpPr>
                <p:nvPr/>
              </p:nvGrpSpPr>
              <p:grpSpPr bwMode="auto">
                <a:xfrm>
                  <a:off x="2256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30687" name="Rectangle 26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88" name="Rectangle 27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89" name="Rectangle 27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90" name="Rectangle 27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91" name="Rectangle 27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92" name="Rectangle 27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93" name="Rectangle 27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94" name="Rectangle 27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95" name="Rectangle 27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</p:grpSp>
            <p:grpSp>
              <p:nvGrpSpPr>
                <p:cNvPr id="430577" name="Group 278"/>
                <p:cNvGrpSpPr>
                  <a:grpSpLocks noChangeAspect="1"/>
                </p:cNvGrpSpPr>
                <p:nvPr/>
              </p:nvGrpSpPr>
              <p:grpSpPr bwMode="auto">
                <a:xfrm>
                  <a:off x="2040" y="2760"/>
                  <a:ext cx="216" cy="216"/>
                  <a:chOff x="2928" y="2448"/>
                  <a:chExt cx="144" cy="144"/>
                </a:xfrm>
              </p:grpSpPr>
              <p:sp>
                <p:nvSpPr>
                  <p:cNvPr id="430678" name="Rectangle 279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79" name="Rectangle 280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80" name="Rectangle 281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81" name="Rectangle 282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82" name="Rectangle 283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96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83" name="Rectangle 284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84" name="Rectangle 285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3024" y="2544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85" name="Rectangle 286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28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  <p:sp>
                <p:nvSpPr>
                  <p:cNvPr id="430686" name="Rectangle 287"/>
                  <p:cNvSpPr>
                    <a:spLocks noChangeAspect="1" noChangeArrowheads="1"/>
                  </p:cNvSpPr>
                  <p:nvPr/>
                </p:nvSpPr>
                <p:spPr bwMode="auto">
                  <a:xfrm flipV="1">
                    <a:off x="2976" y="2448"/>
                    <a:ext cx="48" cy="48"/>
                  </a:xfrm>
                  <a:prstGeom prst="rect">
                    <a:avLst/>
                  </a:prstGeom>
                  <a:noFill/>
                  <a:ln w="9525" cap="rnd">
                    <a:solidFill>
                      <a:srgbClr val="11B119"/>
                    </a:solidFill>
                    <a:prstDash val="sysDot"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US"/>
                  </a:p>
                </p:txBody>
              </p:sp>
            </p:grpSp>
          </p:grpSp>
          <p:grpSp>
            <p:nvGrpSpPr>
              <p:cNvPr id="430578" name="Group 288"/>
              <p:cNvGrpSpPr>
                <a:grpSpLocks noChangeAspect="1"/>
              </p:cNvGrpSpPr>
              <p:nvPr/>
            </p:nvGrpSpPr>
            <p:grpSpPr bwMode="auto">
              <a:xfrm>
                <a:off x="3384" y="1392"/>
                <a:ext cx="216" cy="216"/>
                <a:chOff x="2928" y="2448"/>
                <a:chExt cx="144" cy="144"/>
              </a:xfrm>
            </p:grpSpPr>
            <p:sp>
              <p:nvSpPr>
                <p:cNvPr id="430665" name="Rectangle 28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66" name="Rectangle 29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67" name="Rectangle 29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68" name="Rectangle 29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69" name="Rectangle 29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70" name="Rectangle 29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71" name="Rectangle 29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72" name="Rectangle 29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73" name="Rectangle 29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579" name="Group 298"/>
              <p:cNvGrpSpPr>
                <a:grpSpLocks noChangeAspect="1"/>
              </p:cNvGrpSpPr>
              <p:nvPr/>
            </p:nvGrpSpPr>
            <p:grpSpPr bwMode="auto">
              <a:xfrm>
                <a:off x="3600" y="1392"/>
                <a:ext cx="216" cy="216"/>
                <a:chOff x="2928" y="2448"/>
                <a:chExt cx="144" cy="144"/>
              </a:xfrm>
            </p:grpSpPr>
            <p:sp>
              <p:nvSpPr>
                <p:cNvPr id="430656" name="Rectangle 29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57" name="Rectangle 30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58" name="Rectangle 30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59" name="Rectangle 30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60" name="Rectangle 30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61" name="Rectangle 30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62" name="Rectangle 30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63" name="Rectangle 30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64" name="Rectangle 30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580" name="Group 308"/>
              <p:cNvGrpSpPr>
                <a:grpSpLocks noChangeAspect="1"/>
              </p:cNvGrpSpPr>
              <p:nvPr/>
            </p:nvGrpSpPr>
            <p:grpSpPr bwMode="auto">
              <a:xfrm>
                <a:off x="3816" y="1392"/>
                <a:ext cx="216" cy="216"/>
                <a:chOff x="2928" y="2448"/>
                <a:chExt cx="144" cy="144"/>
              </a:xfrm>
            </p:grpSpPr>
            <p:sp>
              <p:nvSpPr>
                <p:cNvPr id="430647" name="Rectangle 30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48" name="Rectangle 31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49" name="Rectangle 31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50" name="Rectangle 31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51" name="Rectangle 31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52" name="Rectangle 31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53" name="Rectangle 31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54" name="Rectangle 31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55" name="Rectangle 31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581" name="Group 318"/>
              <p:cNvGrpSpPr>
                <a:grpSpLocks noChangeAspect="1"/>
              </p:cNvGrpSpPr>
              <p:nvPr/>
            </p:nvGrpSpPr>
            <p:grpSpPr bwMode="auto">
              <a:xfrm>
                <a:off x="4032" y="1392"/>
                <a:ext cx="216" cy="216"/>
                <a:chOff x="2928" y="2448"/>
                <a:chExt cx="144" cy="144"/>
              </a:xfrm>
            </p:grpSpPr>
            <p:sp>
              <p:nvSpPr>
                <p:cNvPr id="430638" name="Rectangle 31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39" name="Rectangle 32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40" name="Rectangle 32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41" name="Rectangle 32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42" name="Rectangle 32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43" name="Rectangle 32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44" name="Rectangle 32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45" name="Rectangle 32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46" name="Rectangle 32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582" name="Group 328"/>
              <p:cNvGrpSpPr>
                <a:grpSpLocks noChangeAspect="1"/>
              </p:cNvGrpSpPr>
              <p:nvPr/>
            </p:nvGrpSpPr>
            <p:grpSpPr bwMode="auto">
              <a:xfrm>
                <a:off x="4248" y="1392"/>
                <a:ext cx="216" cy="216"/>
                <a:chOff x="2928" y="2448"/>
                <a:chExt cx="144" cy="144"/>
              </a:xfrm>
            </p:grpSpPr>
            <p:sp>
              <p:nvSpPr>
                <p:cNvPr id="430629" name="Rectangle 32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30" name="Rectangle 33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31" name="Rectangle 33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32" name="Rectangle 33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33" name="Rectangle 33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34" name="Rectangle 33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35" name="Rectangle 33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36" name="Rectangle 33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37" name="Rectangle 33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583" name="Group 338"/>
              <p:cNvGrpSpPr>
                <a:grpSpLocks noChangeAspect="1"/>
              </p:cNvGrpSpPr>
              <p:nvPr/>
            </p:nvGrpSpPr>
            <p:grpSpPr bwMode="auto">
              <a:xfrm>
                <a:off x="4248" y="1608"/>
                <a:ext cx="216" cy="216"/>
                <a:chOff x="2928" y="2448"/>
                <a:chExt cx="144" cy="144"/>
              </a:xfrm>
            </p:grpSpPr>
            <p:sp>
              <p:nvSpPr>
                <p:cNvPr id="430620" name="Rectangle 33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21" name="Rectangle 34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22" name="Rectangle 34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23" name="Rectangle 34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24" name="Rectangle 34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25" name="Rectangle 34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26" name="Rectangle 34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27" name="Rectangle 34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28" name="Rectangle 34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584" name="Group 348"/>
              <p:cNvGrpSpPr>
                <a:grpSpLocks noChangeAspect="1"/>
              </p:cNvGrpSpPr>
              <p:nvPr/>
            </p:nvGrpSpPr>
            <p:grpSpPr bwMode="auto">
              <a:xfrm>
                <a:off x="4248" y="1824"/>
                <a:ext cx="216" cy="216"/>
                <a:chOff x="2928" y="2448"/>
                <a:chExt cx="144" cy="144"/>
              </a:xfrm>
            </p:grpSpPr>
            <p:sp>
              <p:nvSpPr>
                <p:cNvPr id="430611" name="Rectangle 34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12" name="Rectangle 35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13" name="Rectangle 35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14" name="Rectangle 35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15" name="Rectangle 35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16" name="Rectangle 35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17" name="Rectangle 35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18" name="Rectangle 35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19" name="Rectangle 35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585" name="Group 358"/>
              <p:cNvGrpSpPr>
                <a:grpSpLocks noChangeAspect="1"/>
              </p:cNvGrpSpPr>
              <p:nvPr/>
            </p:nvGrpSpPr>
            <p:grpSpPr bwMode="auto">
              <a:xfrm>
                <a:off x="4248" y="2040"/>
                <a:ext cx="216" cy="216"/>
                <a:chOff x="2928" y="2448"/>
                <a:chExt cx="144" cy="144"/>
              </a:xfrm>
            </p:grpSpPr>
            <p:sp>
              <p:nvSpPr>
                <p:cNvPr id="430602" name="Rectangle 35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03" name="Rectangle 36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04" name="Rectangle 36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05" name="Rectangle 36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06" name="Rectangle 36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07" name="Rectangle 36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08" name="Rectangle 36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09" name="Rectangle 36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10" name="Rectangle 36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586" name="Group 368"/>
              <p:cNvGrpSpPr>
                <a:grpSpLocks noChangeAspect="1"/>
              </p:cNvGrpSpPr>
              <p:nvPr/>
            </p:nvGrpSpPr>
            <p:grpSpPr bwMode="auto">
              <a:xfrm>
                <a:off x="4248" y="2256"/>
                <a:ext cx="216" cy="216"/>
                <a:chOff x="2928" y="2448"/>
                <a:chExt cx="144" cy="144"/>
              </a:xfrm>
            </p:grpSpPr>
            <p:sp>
              <p:nvSpPr>
                <p:cNvPr id="430593" name="Rectangle 36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94" name="Rectangle 37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95" name="Rectangle 37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96" name="Rectangle 37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97" name="Rectangle 37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98" name="Rectangle 37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99" name="Rectangle 37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00" name="Rectangle 37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601" name="Rectangle 37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9525" cap="rnd">
                  <a:solidFill>
                    <a:srgbClr val="11B119"/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sp>
            <p:nvSpPr>
              <p:cNvPr id="430592" name="Rectangle 378"/>
              <p:cNvSpPr>
                <a:spLocks noChangeAspect="1" noChangeArrowheads="1"/>
              </p:cNvSpPr>
              <p:nvPr/>
            </p:nvSpPr>
            <p:spPr bwMode="auto">
              <a:xfrm flipV="1">
                <a:off x="3888" y="1896"/>
                <a:ext cx="72" cy="72"/>
              </a:xfrm>
              <a:prstGeom prst="rect">
                <a:avLst/>
              </a:prstGeom>
              <a:noFill/>
              <a:ln w="9525" cap="rnd">
                <a:solidFill>
                  <a:srgbClr val="11B119"/>
                </a:solidFill>
                <a:prstDash val="sysDot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</p:grpSp>
        <p:sp>
          <p:nvSpPr>
            <p:cNvPr id="1188219" name="Rectangle 379"/>
            <p:cNvSpPr>
              <a:spLocks noChangeArrowheads="1"/>
            </p:cNvSpPr>
            <p:nvPr/>
          </p:nvSpPr>
          <p:spPr bwMode="auto">
            <a:xfrm>
              <a:off x="3598" y="1728"/>
              <a:ext cx="242" cy="3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GB" sz="2700" b="1">
                  <a:effectLst>
                    <a:outerShdw blurRad="38100" dist="38100" dir="2700000" algn="tl">
                      <a:srgbClr val="4D4D4D"/>
                    </a:outerShdw>
                  </a:effectLst>
                  <a:latin typeface="Trebuchet MS" pitchFamily="34" charset="0"/>
                </a:rPr>
                <a:t>p</a:t>
              </a:r>
              <a:endParaRPr lang="en-US" sz="2700" b="1">
                <a:effectLst>
                  <a:outerShdw blurRad="38100" dist="38100" dir="2700000" algn="tl">
                    <a:srgbClr val="4D4D4D"/>
                  </a:outerShdw>
                </a:effectLst>
                <a:latin typeface="Trebuchet MS" pitchFamily="34" charset="0"/>
              </a:endParaRPr>
            </a:p>
          </p:txBody>
        </p:sp>
      </p:grpSp>
      <p:sp>
        <p:nvSpPr>
          <p:cNvPr id="430082" name="Rectangle 380"/>
          <p:cNvSpPr>
            <a:spLocks noGrp="1" noChangeArrowheads="1"/>
          </p:cNvSpPr>
          <p:nvPr>
            <p:ph type="title"/>
          </p:nvPr>
        </p:nvSpPr>
        <p:spPr>
          <a:xfrm>
            <a:off x="990600" y="-152400"/>
            <a:ext cx="9144000" cy="1143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Image Quilting [</a:t>
            </a:r>
            <a:r>
              <a:rPr lang="en-US" sz="3200" dirty="0" err="1" smtClean="0"/>
              <a:t>Efros</a:t>
            </a:r>
            <a:r>
              <a:rPr lang="en-US" sz="3200" dirty="0" smtClean="0"/>
              <a:t> &amp; Freeman 2001]</a:t>
            </a:r>
          </a:p>
        </p:txBody>
      </p:sp>
      <p:sp>
        <p:nvSpPr>
          <p:cNvPr id="430083" name="Rectangle 381"/>
          <p:cNvSpPr>
            <a:spLocks noGrp="1" noChangeArrowheads="1"/>
          </p:cNvSpPr>
          <p:nvPr>
            <p:ph type="body" idx="1"/>
          </p:nvPr>
        </p:nvSpPr>
        <p:spPr>
          <a:xfrm>
            <a:off x="304800" y="3962400"/>
            <a:ext cx="8686800" cy="609600"/>
          </a:xfrm>
        </p:spPr>
        <p:txBody>
          <a:bodyPr/>
          <a:lstStyle/>
          <a:p>
            <a:pPr eaLnBrk="1" hangingPunct="1">
              <a:spcBef>
                <a:spcPts val="700"/>
              </a:spcBef>
            </a:pPr>
            <a:r>
              <a:rPr lang="en-GB" sz="2900" u="sng" smtClean="0"/>
              <a:t>Observation:</a:t>
            </a:r>
            <a:r>
              <a:rPr lang="en-GB" sz="2900" smtClean="0"/>
              <a:t> neighbor pixels are highly correlated</a:t>
            </a:r>
          </a:p>
        </p:txBody>
      </p:sp>
      <p:grpSp>
        <p:nvGrpSpPr>
          <p:cNvPr id="430587" name="Group 382"/>
          <p:cNvGrpSpPr>
            <a:grpSpLocks/>
          </p:cNvGrpSpPr>
          <p:nvPr/>
        </p:nvGrpSpPr>
        <p:grpSpPr bwMode="auto">
          <a:xfrm>
            <a:off x="5911850" y="1447800"/>
            <a:ext cx="2546350" cy="1844675"/>
            <a:chOff x="412" y="1067"/>
            <a:chExt cx="1604" cy="1162"/>
          </a:xfrm>
        </p:grpSpPr>
        <p:pic>
          <p:nvPicPr>
            <p:cNvPr id="430098" name="Picture 383" descr="ex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32" y="1125"/>
              <a:ext cx="1536" cy="1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30588" name="Group 384"/>
            <p:cNvGrpSpPr>
              <a:grpSpLocks noChangeAspect="1"/>
            </p:cNvGrpSpPr>
            <p:nvPr/>
          </p:nvGrpSpPr>
          <p:grpSpPr bwMode="auto">
            <a:xfrm>
              <a:off x="702" y="1680"/>
              <a:ext cx="432" cy="262"/>
              <a:chOff x="3288" y="1296"/>
              <a:chExt cx="1080" cy="648"/>
            </a:xfrm>
          </p:grpSpPr>
          <p:sp>
            <p:nvSpPr>
              <p:cNvPr id="430457" name="Rectangle 385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58" name="Rectangle 386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59" name="Rectangle 387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60" name="Rectangle 388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61" name="Rectangle 389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62" name="Rectangle 390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63" name="Rectangle 391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64" name="Rectangle 392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65" name="Rectangle 393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66" name="Rectangle 394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67" name="Rectangle 395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68" name="Rectangle 396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69" name="Rectangle 397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70" name="Rectangle 398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grpSp>
            <p:nvGrpSpPr>
              <p:cNvPr id="430589" name="Group 399"/>
              <p:cNvGrpSpPr>
                <a:grpSpLocks noChangeAspect="1"/>
              </p:cNvGrpSpPr>
              <p:nvPr/>
            </p:nvGrpSpPr>
            <p:grpSpPr bwMode="auto">
              <a:xfrm>
                <a:off x="3720" y="1512"/>
                <a:ext cx="216" cy="216"/>
                <a:chOff x="2928" y="2448"/>
                <a:chExt cx="144" cy="144"/>
              </a:xfrm>
            </p:grpSpPr>
            <p:sp>
              <p:nvSpPr>
                <p:cNvPr id="430566" name="Rectangle 40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67" name="Rectangle 40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68" name="Rectangle 40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69" name="Rectangle 40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70" name="Rectangle 40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71" name="Rectangle 40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72" name="Rectangle 40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73" name="Rectangle 40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74" name="Rectangle 40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590" name="Group 409"/>
              <p:cNvGrpSpPr>
                <a:grpSpLocks noChangeAspect="1"/>
              </p:cNvGrpSpPr>
              <p:nvPr/>
            </p:nvGrpSpPr>
            <p:grpSpPr bwMode="auto">
              <a:xfrm>
                <a:off x="3936" y="1512"/>
                <a:ext cx="216" cy="216"/>
                <a:chOff x="2928" y="2448"/>
                <a:chExt cx="144" cy="144"/>
              </a:xfrm>
            </p:grpSpPr>
            <p:sp>
              <p:nvSpPr>
                <p:cNvPr id="430557" name="Rectangle 41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58" name="Rectangle 41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59" name="Rectangle 41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60" name="Rectangle 41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61" name="Rectangle 41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62" name="Rectangle 41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63" name="Rectangle 41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64" name="Rectangle 41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65" name="Rectangle 41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sp>
            <p:nvSpPr>
              <p:cNvPr id="430473" name="Rectangle 419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74" name="Rectangle 420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75" name="Rectangle 421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76" name="Rectangle 422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77" name="Rectangle 423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78" name="Rectangle 424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79" name="Rectangle 425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80" name="Rectangle 426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81" name="Rectangle 427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82" name="Rectangle 428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83" name="Rectangle 429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84" name="Rectangle 430"/>
              <p:cNvSpPr>
                <a:spLocks noChangeAspect="1" noChangeArrowheads="1"/>
              </p:cNvSpPr>
              <p:nvPr/>
            </p:nvSpPr>
            <p:spPr bwMode="auto">
              <a:xfrm flipV="1">
                <a:off x="372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485" name="Rectangle 431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grpSp>
            <p:nvGrpSpPr>
              <p:cNvPr id="430591" name="Group 432"/>
              <p:cNvGrpSpPr>
                <a:grpSpLocks noChangeAspect="1"/>
              </p:cNvGrpSpPr>
              <p:nvPr/>
            </p:nvGrpSpPr>
            <p:grpSpPr bwMode="auto">
              <a:xfrm>
                <a:off x="3288" y="1296"/>
                <a:ext cx="216" cy="216"/>
                <a:chOff x="2928" y="2448"/>
                <a:chExt cx="144" cy="144"/>
              </a:xfrm>
            </p:grpSpPr>
            <p:sp>
              <p:nvSpPr>
                <p:cNvPr id="430548" name="Rectangle 43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49" name="Rectangle 43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50" name="Rectangle 43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51" name="Rectangle 43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52" name="Rectangle 43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53" name="Rectangle 43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54" name="Rectangle 43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55" name="Rectangle 44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56" name="Rectangle 44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1188704" name="Group 442"/>
              <p:cNvGrpSpPr>
                <a:grpSpLocks noChangeAspect="1"/>
              </p:cNvGrpSpPr>
              <p:nvPr/>
            </p:nvGrpSpPr>
            <p:grpSpPr bwMode="auto">
              <a:xfrm>
                <a:off x="3504" y="1296"/>
                <a:ext cx="216" cy="216"/>
                <a:chOff x="2928" y="2448"/>
                <a:chExt cx="144" cy="144"/>
              </a:xfrm>
            </p:grpSpPr>
            <p:sp>
              <p:nvSpPr>
                <p:cNvPr id="430539" name="Rectangle 44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40" name="Rectangle 44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41" name="Rectangle 44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42" name="Rectangle 44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43" name="Rectangle 44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44" name="Rectangle 44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45" name="Rectangle 44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46" name="Rectangle 45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47" name="Rectangle 45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1188705" name="Group 452"/>
              <p:cNvGrpSpPr>
                <a:grpSpLocks noChangeAspect="1"/>
              </p:cNvGrpSpPr>
              <p:nvPr/>
            </p:nvGrpSpPr>
            <p:grpSpPr bwMode="auto">
              <a:xfrm>
                <a:off x="3720" y="1296"/>
                <a:ext cx="216" cy="216"/>
                <a:chOff x="2928" y="2448"/>
                <a:chExt cx="144" cy="144"/>
              </a:xfrm>
            </p:grpSpPr>
            <p:sp>
              <p:nvSpPr>
                <p:cNvPr id="430530" name="Rectangle 45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31" name="Rectangle 45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32" name="Rectangle 45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33" name="Rectangle 45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34" name="Rectangle 45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35" name="Rectangle 45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36" name="Rectangle 45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37" name="Rectangle 46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38" name="Rectangle 46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1188706" name="Group 462"/>
              <p:cNvGrpSpPr>
                <a:grpSpLocks noChangeAspect="1"/>
              </p:cNvGrpSpPr>
              <p:nvPr/>
            </p:nvGrpSpPr>
            <p:grpSpPr bwMode="auto">
              <a:xfrm>
                <a:off x="3936" y="1296"/>
                <a:ext cx="216" cy="216"/>
                <a:chOff x="2928" y="2448"/>
                <a:chExt cx="144" cy="144"/>
              </a:xfrm>
            </p:grpSpPr>
            <p:sp>
              <p:nvSpPr>
                <p:cNvPr id="430521" name="Rectangle 46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22" name="Rectangle 46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23" name="Rectangle 46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24" name="Rectangle 46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25" name="Rectangle 46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26" name="Rectangle 46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27" name="Rectangle 46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28" name="Rectangle 47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29" name="Rectangle 47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1188707" name="Group 472"/>
              <p:cNvGrpSpPr>
                <a:grpSpLocks noChangeAspect="1"/>
              </p:cNvGrpSpPr>
              <p:nvPr/>
            </p:nvGrpSpPr>
            <p:grpSpPr bwMode="auto">
              <a:xfrm>
                <a:off x="4152" y="1296"/>
                <a:ext cx="216" cy="216"/>
                <a:chOff x="2928" y="2448"/>
                <a:chExt cx="144" cy="144"/>
              </a:xfrm>
            </p:grpSpPr>
            <p:sp>
              <p:nvSpPr>
                <p:cNvPr id="430512" name="Rectangle 47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13" name="Rectangle 47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14" name="Rectangle 47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15" name="Rectangle 47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16" name="Rectangle 47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17" name="Rectangle 47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18" name="Rectangle 47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19" name="Rectangle 48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20" name="Rectangle 48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1188708" name="Group 482"/>
              <p:cNvGrpSpPr>
                <a:grpSpLocks noChangeAspect="1"/>
              </p:cNvGrpSpPr>
              <p:nvPr/>
            </p:nvGrpSpPr>
            <p:grpSpPr bwMode="auto">
              <a:xfrm>
                <a:off x="4152" y="1512"/>
                <a:ext cx="216" cy="216"/>
                <a:chOff x="2928" y="2448"/>
                <a:chExt cx="144" cy="144"/>
              </a:xfrm>
            </p:grpSpPr>
            <p:sp>
              <p:nvSpPr>
                <p:cNvPr id="430503" name="Rectangle 48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04" name="Rectangle 48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05" name="Rectangle 48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06" name="Rectangle 48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07" name="Rectangle 48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08" name="Rectangle 48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09" name="Rectangle 48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10" name="Rectangle 49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11" name="Rectangle 49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1188711" name="Group 492"/>
              <p:cNvGrpSpPr>
                <a:grpSpLocks noChangeAspect="1"/>
              </p:cNvGrpSpPr>
              <p:nvPr/>
            </p:nvGrpSpPr>
            <p:grpSpPr bwMode="auto">
              <a:xfrm>
                <a:off x="4152" y="1728"/>
                <a:ext cx="216" cy="216"/>
                <a:chOff x="2928" y="2448"/>
                <a:chExt cx="144" cy="144"/>
              </a:xfrm>
            </p:grpSpPr>
            <p:sp>
              <p:nvSpPr>
                <p:cNvPr id="430494" name="Rectangle 49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95" name="Rectangle 49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96" name="Rectangle 49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97" name="Rectangle 49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98" name="Rectangle 49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99" name="Rectangle 49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00" name="Rectangle 49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01" name="Rectangle 50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502" name="Rectangle 50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sp>
            <p:nvSpPr>
              <p:cNvPr id="430493" name="Rectangle 502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solidFill>
                <a:srgbClr val="11B119"/>
              </a:solidFill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</p:grpSp>
        <p:grpSp>
          <p:nvGrpSpPr>
            <p:cNvPr id="1188712" name="Group 503"/>
            <p:cNvGrpSpPr>
              <a:grpSpLocks noChangeAspect="1"/>
            </p:cNvGrpSpPr>
            <p:nvPr/>
          </p:nvGrpSpPr>
          <p:grpSpPr bwMode="auto">
            <a:xfrm>
              <a:off x="1584" y="1882"/>
              <a:ext cx="432" cy="262"/>
              <a:chOff x="3288" y="1296"/>
              <a:chExt cx="1080" cy="648"/>
            </a:xfrm>
          </p:grpSpPr>
          <p:sp>
            <p:nvSpPr>
              <p:cNvPr id="430339" name="Rectangle 504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40" name="Rectangle 505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41" name="Rectangle 506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42" name="Rectangle 507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43" name="Rectangle 508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44" name="Rectangle 509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45" name="Rectangle 510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46" name="Rectangle 511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47" name="Rectangle 512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48" name="Rectangle 513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49" name="Rectangle 514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50" name="Rectangle 515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51" name="Rectangle 516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52" name="Rectangle 517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grpSp>
            <p:nvGrpSpPr>
              <p:cNvPr id="1188713" name="Group 518"/>
              <p:cNvGrpSpPr>
                <a:grpSpLocks noChangeAspect="1"/>
              </p:cNvGrpSpPr>
              <p:nvPr/>
            </p:nvGrpSpPr>
            <p:grpSpPr bwMode="auto">
              <a:xfrm>
                <a:off x="3720" y="1512"/>
                <a:ext cx="216" cy="216"/>
                <a:chOff x="2928" y="2448"/>
                <a:chExt cx="144" cy="144"/>
              </a:xfrm>
            </p:grpSpPr>
            <p:sp>
              <p:nvSpPr>
                <p:cNvPr id="430448" name="Rectangle 51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49" name="Rectangle 52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50" name="Rectangle 52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51" name="Rectangle 52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52" name="Rectangle 52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53" name="Rectangle 52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54" name="Rectangle 52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55" name="Rectangle 52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56" name="Rectangle 52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1188714" name="Group 528"/>
              <p:cNvGrpSpPr>
                <a:grpSpLocks noChangeAspect="1"/>
              </p:cNvGrpSpPr>
              <p:nvPr/>
            </p:nvGrpSpPr>
            <p:grpSpPr bwMode="auto">
              <a:xfrm>
                <a:off x="3936" y="1512"/>
                <a:ext cx="216" cy="216"/>
                <a:chOff x="2928" y="2448"/>
                <a:chExt cx="144" cy="144"/>
              </a:xfrm>
            </p:grpSpPr>
            <p:sp>
              <p:nvSpPr>
                <p:cNvPr id="430439" name="Rectangle 52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40" name="Rectangle 53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41" name="Rectangle 53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42" name="Rectangle 53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43" name="Rectangle 53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44" name="Rectangle 53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45" name="Rectangle 53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46" name="Rectangle 53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47" name="Rectangle 53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sp>
            <p:nvSpPr>
              <p:cNvPr id="430355" name="Rectangle 538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56" name="Rectangle 539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57" name="Rectangle 540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58" name="Rectangle 541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59" name="Rectangle 542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60" name="Rectangle 543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61" name="Rectangle 544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62" name="Rectangle 545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63" name="Rectangle 546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64" name="Rectangle 547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65" name="Rectangle 548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66" name="Rectangle 549"/>
              <p:cNvSpPr>
                <a:spLocks noChangeAspect="1" noChangeArrowheads="1"/>
              </p:cNvSpPr>
              <p:nvPr/>
            </p:nvSpPr>
            <p:spPr bwMode="auto">
              <a:xfrm flipV="1">
                <a:off x="372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367" name="Rectangle 550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grpSp>
            <p:nvGrpSpPr>
              <p:cNvPr id="1188715" name="Group 551"/>
              <p:cNvGrpSpPr>
                <a:grpSpLocks noChangeAspect="1"/>
              </p:cNvGrpSpPr>
              <p:nvPr/>
            </p:nvGrpSpPr>
            <p:grpSpPr bwMode="auto">
              <a:xfrm>
                <a:off x="3288" y="1296"/>
                <a:ext cx="216" cy="216"/>
                <a:chOff x="2928" y="2448"/>
                <a:chExt cx="144" cy="144"/>
              </a:xfrm>
            </p:grpSpPr>
            <p:sp>
              <p:nvSpPr>
                <p:cNvPr id="430430" name="Rectangle 55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31" name="Rectangle 55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32" name="Rectangle 55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33" name="Rectangle 55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34" name="Rectangle 55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35" name="Rectangle 55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36" name="Rectangle 55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37" name="Rectangle 55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38" name="Rectangle 56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1188716" name="Group 561"/>
              <p:cNvGrpSpPr>
                <a:grpSpLocks noChangeAspect="1"/>
              </p:cNvGrpSpPr>
              <p:nvPr/>
            </p:nvGrpSpPr>
            <p:grpSpPr bwMode="auto">
              <a:xfrm>
                <a:off x="3504" y="1296"/>
                <a:ext cx="216" cy="216"/>
                <a:chOff x="2928" y="2448"/>
                <a:chExt cx="144" cy="144"/>
              </a:xfrm>
            </p:grpSpPr>
            <p:sp>
              <p:nvSpPr>
                <p:cNvPr id="430421" name="Rectangle 56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22" name="Rectangle 56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23" name="Rectangle 56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24" name="Rectangle 56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25" name="Rectangle 56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26" name="Rectangle 56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27" name="Rectangle 56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28" name="Rectangle 56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29" name="Rectangle 57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1188717" name="Group 571"/>
              <p:cNvGrpSpPr>
                <a:grpSpLocks noChangeAspect="1"/>
              </p:cNvGrpSpPr>
              <p:nvPr/>
            </p:nvGrpSpPr>
            <p:grpSpPr bwMode="auto">
              <a:xfrm>
                <a:off x="3720" y="1296"/>
                <a:ext cx="216" cy="216"/>
                <a:chOff x="2928" y="2448"/>
                <a:chExt cx="144" cy="144"/>
              </a:xfrm>
            </p:grpSpPr>
            <p:sp>
              <p:nvSpPr>
                <p:cNvPr id="430412" name="Rectangle 57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13" name="Rectangle 57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14" name="Rectangle 57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15" name="Rectangle 57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16" name="Rectangle 57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17" name="Rectangle 57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18" name="Rectangle 57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19" name="Rectangle 57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20" name="Rectangle 58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1188718" name="Group 581"/>
              <p:cNvGrpSpPr>
                <a:grpSpLocks noChangeAspect="1"/>
              </p:cNvGrpSpPr>
              <p:nvPr/>
            </p:nvGrpSpPr>
            <p:grpSpPr bwMode="auto">
              <a:xfrm>
                <a:off x="3936" y="1296"/>
                <a:ext cx="216" cy="216"/>
                <a:chOff x="2928" y="2448"/>
                <a:chExt cx="144" cy="144"/>
              </a:xfrm>
            </p:grpSpPr>
            <p:sp>
              <p:nvSpPr>
                <p:cNvPr id="430403" name="Rectangle 58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04" name="Rectangle 58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05" name="Rectangle 58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06" name="Rectangle 58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07" name="Rectangle 58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08" name="Rectangle 58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09" name="Rectangle 58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10" name="Rectangle 58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11" name="Rectangle 59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1188719" name="Group 591"/>
              <p:cNvGrpSpPr>
                <a:grpSpLocks noChangeAspect="1"/>
              </p:cNvGrpSpPr>
              <p:nvPr/>
            </p:nvGrpSpPr>
            <p:grpSpPr bwMode="auto">
              <a:xfrm>
                <a:off x="4152" y="1296"/>
                <a:ext cx="216" cy="216"/>
                <a:chOff x="2928" y="2448"/>
                <a:chExt cx="144" cy="144"/>
              </a:xfrm>
            </p:grpSpPr>
            <p:sp>
              <p:nvSpPr>
                <p:cNvPr id="430394" name="Rectangle 59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95" name="Rectangle 59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96" name="Rectangle 59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97" name="Rectangle 59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98" name="Rectangle 59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99" name="Rectangle 59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00" name="Rectangle 59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01" name="Rectangle 59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402" name="Rectangle 60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1188720" name="Group 601"/>
              <p:cNvGrpSpPr>
                <a:grpSpLocks noChangeAspect="1"/>
              </p:cNvGrpSpPr>
              <p:nvPr/>
            </p:nvGrpSpPr>
            <p:grpSpPr bwMode="auto">
              <a:xfrm>
                <a:off x="4152" y="1512"/>
                <a:ext cx="216" cy="216"/>
                <a:chOff x="2928" y="2448"/>
                <a:chExt cx="144" cy="144"/>
              </a:xfrm>
            </p:grpSpPr>
            <p:sp>
              <p:nvSpPr>
                <p:cNvPr id="430385" name="Rectangle 60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86" name="Rectangle 60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87" name="Rectangle 60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88" name="Rectangle 60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89" name="Rectangle 60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90" name="Rectangle 60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91" name="Rectangle 60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92" name="Rectangle 60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93" name="Rectangle 61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1188721" name="Group 611"/>
              <p:cNvGrpSpPr>
                <a:grpSpLocks noChangeAspect="1"/>
              </p:cNvGrpSpPr>
              <p:nvPr/>
            </p:nvGrpSpPr>
            <p:grpSpPr bwMode="auto">
              <a:xfrm>
                <a:off x="4152" y="1728"/>
                <a:ext cx="216" cy="216"/>
                <a:chOff x="2928" y="2448"/>
                <a:chExt cx="144" cy="144"/>
              </a:xfrm>
            </p:grpSpPr>
            <p:sp>
              <p:nvSpPr>
                <p:cNvPr id="430376" name="Rectangle 61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77" name="Rectangle 61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78" name="Rectangle 61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79" name="Rectangle 61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80" name="Rectangle 61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81" name="Rectangle 61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82" name="Rectangle 61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83" name="Rectangle 61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84" name="Rectangle 62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sp>
            <p:nvSpPr>
              <p:cNvPr id="430375" name="Rectangle 621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solidFill>
                <a:srgbClr val="11B119"/>
              </a:solidFill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</p:grpSp>
        <p:grpSp>
          <p:nvGrpSpPr>
            <p:cNvPr id="1188722" name="Group 622"/>
            <p:cNvGrpSpPr>
              <a:grpSpLocks noChangeAspect="1"/>
            </p:cNvGrpSpPr>
            <p:nvPr/>
          </p:nvGrpSpPr>
          <p:grpSpPr bwMode="auto">
            <a:xfrm>
              <a:off x="1320" y="1277"/>
              <a:ext cx="432" cy="262"/>
              <a:chOff x="3288" y="1296"/>
              <a:chExt cx="1080" cy="648"/>
            </a:xfrm>
          </p:grpSpPr>
          <p:sp>
            <p:nvSpPr>
              <p:cNvPr id="430221" name="Rectangle 623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22" name="Rectangle 624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23" name="Rectangle 625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24" name="Rectangle 626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25" name="Rectangle 627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26" name="Rectangle 628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27" name="Rectangle 629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28" name="Rectangle 630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29" name="Rectangle 631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30" name="Rectangle 632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31" name="Rectangle 633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32" name="Rectangle 634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33" name="Rectangle 635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34" name="Rectangle 636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grpSp>
            <p:nvGrpSpPr>
              <p:cNvPr id="1188723" name="Group 637"/>
              <p:cNvGrpSpPr>
                <a:grpSpLocks noChangeAspect="1"/>
              </p:cNvGrpSpPr>
              <p:nvPr/>
            </p:nvGrpSpPr>
            <p:grpSpPr bwMode="auto">
              <a:xfrm>
                <a:off x="3720" y="1512"/>
                <a:ext cx="216" cy="216"/>
                <a:chOff x="2928" y="2448"/>
                <a:chExt cx="144" cy="144"/>
              </a:xfrm>
            </p:grpSpPr>
            <p:sp>
              <p:nvSpPr>
                <p:cNvPr id="430330" name="Rectangle 63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31" name="Rectangle 63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32" name="Rectangle 64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33" name="Rectangle 64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34" name="Rectangle 64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35" name="Rectangle 64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36" name="Rectangle 64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37" name="Rectangle 64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38" name="Rectangle 64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1188724" name="Group 647"/>
              <p:cNvGrpSpPr>
                <a:grpSpLocks noChangeAspect="1"/>
              </p:cNvGrpSpPr>
              <p:nvPr/>
            </p:nvGrpSpPr>
            <p:grpSpPr bwMode="auto">
              <a:xfrm>
                <a:off x="3936" y="1512"/>
                <a:ext cx="216" cy="216"/>
                <a:chOff x="2928" y="2448"/>
                <a:chExt cx="144" cy="144"/>
              </a:xfrm>
            </p:grpSpPr>
            <p:sp>
              <p:nvSpPr>
                <p:cNvPr id="430321" name="Rectangle 64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22" name="Rectangle 64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23" name="Rectangle 65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24" name="Rectangle 65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25" name="Rectangle 65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26" name="Rectangle 65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27" name="Rectangle 65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28" name="Rectangle 65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29" name="Rectangle 65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sp>
            <p:nvSpPr>
              <p:cNvPr id="430237" name="Rectangle 657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38" name="Rectangle 658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39" name="Rectangle 659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40" name="Rectangle 660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41" name="Rectangle 661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42" name="Rectangle 662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43" name="Rectangle 663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44" name="Rectangle 664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45" name="Rectangle 665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46" name="Rectangle 666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47" name="Rectangle 667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48" name="Rectangle 668"/>
              <p:cNvSpPr>
                <a:spLocks noChangeAspect="1" noChangeArrowheads="1"/>
              </p:cNvSpPr>
              <p:nvPr/>
            </p:nvSpPr>
            <p:spPr bwMode="auto">
              <a:xfrm flipV="1">
                <a:off x="372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249" name="Rectangle 669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grpSp>
            <p:nvGrpSpPr>
              <p:cNvPr id="1188725" name="Group 670"/>
              <p:cNvGrpSpPr>
                <a:grpSpLocks noChangeAspect="1"/>
              </p:cNvGrpSpPr>
              <p:nvPr/>
            </p:nvGrpSpPr>
            <p:grpSpPr bwMode="auto">
              <a:xfrm>
                <a:off x="3288" y="1296"/>
                <a:ext cx="216" cy="216"/>
                <a:chOff x="2928" y="2448"/>
                <a:chExt cx="144" cy="144"/>
              </a:xfrm>
            </p:grpSpPr>
            <p:sp>
              <p:nvSpPr>
                <p:cNvPr id="430312" name="Rectangle 67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13" name="Rectangle 67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14" name="Rectangle 67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15" name="Rectangle 67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16" name="Rectangle 67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17" name="Rectangle 67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18" name="Rectangle 67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19" name="Rectangle 67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20" name="Rectangle 67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1188726" name="Group 680"/>
              <p:cNvGrpSpPr>
                <a:grpSpLocks noChangeAspect="1"/>
              </p:cNvGrpSpPr>
              <p:nvPr/>
            </p:nvGrpSpPr>
            <p:grpSpPr bwMode="auto">
              <a:xfrm>
                <a:off x="3504" y="1296"/>
                <a:ext cx="216" cy="216"/>
                <a:chOff x="2928" y="2448"/>
                <a:chExt cx="144" cy="144"/>
              </a:xfrm>
            </p:grpSpPr>
            <p:sp>
              <p:nvSpPr>
                <p:cNvPr id="430303" name="Rectangle 68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04" name="Rectangle 68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05" name="Rectangle 68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06" name="Rectangle 68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07" name="Rectangle 68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08" name="Rectangle 68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09" name="Rectangle 68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10" name="Rectangle 68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11" name="Rectangle 68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1188727" name="Group 690"/>
              <p:cNvGrpSpPr>
                <a:grpSpLocks noChangeAspect="1"/>
              </p:cNvGrpSpPr>
              <p:nvPr/>
            </p:nvGrpSpPr>
            <p:grpSpPr bwMode="auto">
              <a:xfrm>
                <a:off x="3720" y="1296"/>
                <a:ext cx="216" cy="216"/>
                <a:chOff x="2928" y="2448"/>
                <a:chExt cx="144" cy="144"/>
              </a:xfrm>
            </p:grpSpPr>
            <p:sp>
              <p:nvSpPr>
                <p:cNvPr id="430294" name="Rectangle 69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95" name="Rectangle 69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96" name="Rectangle 69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97" name="Rectangle 69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98" name="Rectangle 69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99" name="Rectangle 69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00" name="Rectangle 69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01" name="Rectangle 69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302" name="Rectangle 69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1188728" name="Group 700"/>
              <p:cNvGrpSpPr>
                <a:grpSpLocks noChangeAspect="1"/>
              </p:cNvGrpSpPr>
              <p:nvPr/>
            </p:nvGrpSpPr>
            <p:grpSpPr bwMode="auto">
              <a:xfrm>
                <a:off x="3936" y="1296"/>
                <a:ext cx="216" cy="216"/>
                <a:chOff x="2928" y="2448"/>
                <a:chExt cx="144" cy="144"/>
              </a:xfrm>
            </p:grpSpPr>
            <p:sp>
              <p:nvSpPr>
                <p:cNvPr id="430285" name="Rectangle 70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86" name="Rectangle 70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87" name="Rectangle 70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88" name="Rectangle 70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89" name="Rectangle 70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90" name="Rectangle 70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91" name="Rectangle 70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92" name="Rectangle 70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93" name="Rectangle 70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1188729" name="Group 710"/>
              <p:cNvGrpSpPr>
                <a:grpSpLocks noChangeAspect="1"/>
              </p:cNvGrpSpPr>
              <p:nvPr/>
            </p:nvGrpSpPr>
            <p:grpSpPr bwMode="auto">
              <a:xfrm>
                <a:off x="4152" y="1296"/>
                <a:ext cx="216" cy="216"/>
                <a:chOff x="2928" y="2448"/>
                <a:chExt cx="144" cy="144"/>
              </a:xfrm>
            </p:grpSpPr>
            <p:sp>
              <p:nvSpPr>
                <p:cNvPr id="430276" name="Rectangle 71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77" name="Rectangle 71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78" name="Rectangle 71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79" name="Rectangle 71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80" name="Rectangle 71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81" name="Rectangle 71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82" name="Rectangle 71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83" name="Rectangle 71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84" name="Rectangle 71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1188730" name="Group 720"/>
              <p:cNvGrpSpPr>
                <a:grpSpLocks noChangeAspect="1"/>
              </p:cNvGrpSpPr>
              <p:nvPr/>
            </p:nvGrpSpPr>
            <p:grpSpPr bwMode="auto">
              <a:xfrm>
                <a:off x="4152" y="1512"/>
                <a:ext cx="216" cy="216"/>
                <a:chOff x="2928" y="2448"/>
                <a:chExt cx="144" cy="144"/>
              </a:xfrm>
            </p:grpSpPr>
            <p:sp>
              <p:nvSpPr>
                <p:cNvPr id="430267" name="Rectangle 72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68" name="Rectangle 72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69" name="Rectangle 72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70" name="Rectangle 72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71" name="Rectangle 72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72" name="Rectangle 72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73" name="Rectangle 72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74" name="Rectangle 72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75" name="Rectangle 72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1188731" name="Group 730"/>
              <p:cNvGrpSpPr>
                <a:grpSpLocks noChangeAspect="1"/>
              </p:cNvGrpSpPr>
              <p:nvPr/>
            </p:nvGrpSpPr>
            <p:grpSpPr bwMode="auto">
              <a:xfrm>
                <a:off x="4152" y="1728"/>
                <a:ext cx="216" cy="216"/>
                <a:chOff x="2928" y="2448"/>
                <a:chExt cx="144" cy="144"/>
              </a:xfrm>
            </p:grpSpPr>
            <p:sp>
              <p:nvSpPr>
                <p:cNvPr id="430258" name="Rectangle 73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59" name="Rectangle 73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60" name="Rectangle 73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61" name="Rectangle 73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62" name="Rectangle 73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63" name="Rectangle 73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64" name="Rectangle 73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65" name="Rectangle 73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66" name="Rectangle 73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sp>
            <p:nvSpPr>
              <p:cNvPr id="430257" name="Rectangle 740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solidFill>
                <a:srgbClr val="11B119"/>
              </a:solidFill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</p:grpSp>
        <p:grpSp>
          <p:nvGrpSpPr>
            <p:cNvPr id="1188732" name="Group 741"/>
            <p:cNvGrpSpPr>
              <a:grpSpLocks noChangeAspect="1"/>
            </p:cNvGrpSpPr>
            <p:nvPr/>
          </p:nvGrpSpPr>
          <p:grpSpPr bwMode="auto">
            <a:xfrm>
              <a:off x="412" y="1067"/>
              <a:ext cx="432" cy="262"/>
              <a:chOff x="3288" y="1296"/>
              <a:chExt cx="1080" cy="648"/>
            </a:xfrm>
          </p:grpSpPr>
          <p:sp>
            <p:nvSpPr>
              <p:cNvPr id="430103" name="Rectangle 742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04" name="Rectangle 743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05" name="Rectangle 744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06" name="Rectangle 745"/>
              <p:cNvSpPr>
                <a:spLocks noChangeAspect="1" noChangeArrowheads="1"/>
              </p:cNvSpPr>
              <p:nvPr/>
            </p:nvSpPr>
            <p:spPr bwMode="auto">
              <a:xfrm flipV="1">
                <a:off x="3432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07" name="Rectangle 746"/>
              <p:cNvSpPr>
                <a:spLocks noChangeAspect="1" noChangeArrowheads="1"/>
              </p:cNvSpPr>
              <p:nvPr/>
            </p:nvSpPr>
            <p:spPr bwMode="auto">
              <a:xfrm flipV="1">
                <a:off x="328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08" name="Rectangle 747"/>
              <p:cNvSpPr>
                <a:spLocks noChangeAspect="1" noChangeArrowheads="1"/>
              </p:cNvSpPr>
              <p:nvPr/>
            </p:nvSpPr>
            <p:spPr bwMode="auto">
              <a:xfrm flipV="1">
                <a:off x="3360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09" name="Rectangle 748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10" name="Rectangle 749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11" name="Rectangle 750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12" name="Rectangle 751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84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13" name="Rectangle 752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14" name="Rectangle 753"/>
              <p:cNvSpPr>
                <a:spLocks noChangeAspect="1" noChangeArrowheads="1"/>
              </p:cNvSpPr>
              <p:nvPr/>
            </p:nvSpPr>
            <p:spPr bwMode="auto">
              <a:xfrm flipV="1">
                <a:off x="3648" y="1656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15" name="Rectangle 754"/>
              <p:cNvSpPr>
                <a:spLocks noChangeAspect="1" noChangeArrowheads="1"/>
              </p:cNvSpPr>
              <p:nvPr/>
            </p:nvSpPr>
            <p:spPr bwMode="auto">
              <a:xfrm flipV="1">
                <a:off x="3504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16" name="Rectangle 755"/>
              <p:cNvSpPr>
                <a:spLocks noChangeAspect="1" noChangeArrowheads="1"/>
              </p:cNvSpPr>
              <p:nvPr/>
            </p:nvSpPr>
            <p:spPr bwMode="auto">
              <a:xfrm flipV="1">
                <a:off x="3576" y="151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grpSp>
            <p:nvGrpSpPr>
              <p:cNvPr id="1188733" name="Group 756"/>
              <p:cNvGrpSpPr>
                <a:grpSpLocks noChangeAspect="1"/>
              </p:cNvGrpSpPr>
              <p:nvPr/>
            </p:nvGrpSpPr>
            <p:grpSpPr bwMode="auto">
              <a:xfrm>
                <a:off x="3720" y="1512"/>
                <a:ext cx="216" cy="216"/>
                <a:chOff x="2928" y="2448"/>
                <a:chExt cx="144" cy="144"/>
              </a:xfrm>
            </p:grpSpPr>
            <p:sp>
              <p:nvSpPr>
                <p:cNvPr id="430212" name="Rectangle 75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13" name="Rectangle 75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14" name="Rectangle 75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15" name="Rectangle 76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16" name="Rectangle 76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17" name="Rectangle 76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18" name="Rectangle 76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19" name="Rectangle 76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20" name="Rectangle 76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1188734" name="Group 766"/>
              <p:cNvGrpSpPr>
                <a:grpSpLocks noChangeAspect="1"/>
              </p:cNvGrpSpPr>
              <p:nvPr/>
            </p:nvGrpSpPr>
            <p:grpSpPr bwMode="auto">
              <a:xfrm>
                <a:off x="3936" y="1512"/>
                <a:ext cx="216" cy="216"/>
                <a:chOff x="2928" y="2448"/>
                <a:chExt cx="144" cy="144"/>
              </a:xfrm>
            </p:grpSpPr>
            <p:sp>
              <p:nvSpPr>
                <p:cNvPr id="430203" name="Rectangle 76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04" name="Rectangle 76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05" name="Rectangle 769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06" name="Rectangle 77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07" name="Rectangle 77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08" name="Rectangle 77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09" name="Rectangle 77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10" name="Rectangle 77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11" name="Rectangle 77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sp>
            <p:nvSpPr>
              <p:cNvPr id="430119" name="Rectangle 776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20" name="Rectangle 777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21" name="Rectangle 778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22" name="Rectangle 779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23" name="Rectangle 780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24" name="Rectangle 781"/>
              <p:cNvSpPr>
                <a:spLocks noChangeAspect="1" noChangeArrowheads="1"/>
              </p:cNvSpPr>
              <p:nvPr/>
            </p:nvSpPr>
            <p:spPr bwMode="auto">
              <a:xfrm flipV="1">
                <a:off x="4080" y="1872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25" name="Rectangle 782"/>
              <p:cNvSpPr>
                <a:spLocks noChangeAspect="1" noChangeArrowheads="1"/>
              </p:cNvSpPr>
              <p:nvPr/>
            </p:nvSpPr>
            <p:spPr bwMode="auto">
              <a:xfrm flipV="1">
                <a:off x="3936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26" name="Rectangle 783"/>
              <p:cNvSpPr>
                <a:spLocks noChangeAspect="1" noChangeArrowheads="1"/>
              </p:cNvSpPr>
              <p:nvPr/>
            </p:nvSpPr>
            <p:spPr bwMode="auto">
              <a:xfrm flipV="1">
                <a:off x="4008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27" name="Rectangle 784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28" name="Rectangle 785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800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29" name="Rectangle 786"/>
              <p:cNvSpPr>
                <a:spLocks noChangeAspect="1" noChangeArrowheads="1"/>
              </p:cNvSpPr>
              <p:nvPr/>
            </p:nvSpPr>
            <p:spPr bwMode="auto">
              <a:xfrm flipV="1">
                <a:off x="3864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30" name="Rectangle 787"/>
              <p:cNvSpPr>
                <a:spLocks noChangeAspect="1" noChangeArrowheads="1"/>
              </p:cNvSpPr>
              <p:nvPr/>
            </p:nvSpPr>
            <p:spPr bwMode="auto">
              <a:xfrm flipV="1">
                <a:off x="3720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430131" name="Rectangle 788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728"/>
                <a:ext cx="72" cy="72"/>
              </a:xfrm>
              <a:prstGeom prst="rect">
                <a:avLst/>
              </a:prstGeom>
              <a:noFill/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  <p:grpSp>
            <p:nvGrpSpPr>
              <p:cNvPr id="1188735" name="Group 789"/>
              <p:cNvGrpSpPr>
                <a:grpSpLocks noChangeAspect="1"/>
              </p:cNvGrpSpPr>
              <p:nvPr/>
            </p:nvGrpSpPr>
            <p:grpSpPr bwMode="auto">
              <a:xfrm>
                <a:off x="3288" y="1296"/>
                <a:ext cx="216" cy="216"/>
                <a:chOff x="2928" y="2448"/>
                <a:chExt cx="144" cy="144"/>
              </a:xfrm>
            </p:grpSpPr>
            <p:sp>
              <p:nvSpPr>
                <p:cNvPr id="430194" name="Rectangle 79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95" name="Rectangle 79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96" name="Rectangle 79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97" name="Rectangle 79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98" name="Rectangle 79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99" name="Rectangle 79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00" name="Rectangle 79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01" name="Rectangle 79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202" name="Rectangle 79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674" name="Group 799"/>
              <p:cNvGrpSpPr>
                <a:grpSpLocks noChangeAspect="1"/>
              </p:cNvGrpSpPr>
              <p:nvPr/>
            </p:nvGrpSpPr>
            <p:grpSpPr bwMode="auto">
              <a:xfrm>
                <a:off x="3504" y="1296"/>
                <a:ext cx="216" cy="216"/>
                <a:chOff x="2928" y="2448"/>
                <a:chExt cx="144" cy="144"/>
              </a:xfrm>
            </p:grpSpPr>
            <p:sp>
              <p:nvSpPr>
                <p:cNvPr id="430185" name="Rectangle 80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86" name="Rectangle 80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87" name="Rectangle 80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88" name="Rectangle 80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89" name="Rectangle 80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90" name="Rectangle 80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91" name="Rectangle 80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92" name="Rectangle 80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93" name="Rectangle 80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675" name="Group 809"/>
              <p:cNvGrpSpPr>
                <a:grpSpLocks noChangeAspect="1"/>
              </p:cNvGrpSpPr>
              <p:nvPr/>
            </p:nvGrpSpPr>
            <p:grpSpPr bwMode="auto">
              <a:xfrm>
                <a:off x="3720" y="1296"/>
                <a:ext cx="216" cy="216"/>
                <a:chOff x="2928" y="2448"/>
                <a:chExt cx="144" cy="144"/>
              </a:xfrm>
            </p:grpSpPr>
            <p:sp>
              <p:nvSpPr>
                <p:cNvPr id="430176" name="Rectangle 81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77" name="Rectangle 81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78" name="Rectangle 81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79" name="Rectangle 81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80" name="Rectangle 81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81" name="Rectangle 81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82" name="Rectangle 81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83" name="Rectangle 81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84" name="Rectangle 81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676" name="Group 819"/>
              <p:cNvGrpSpPr>
                <a:grpSpLocks noChangeAspect="1"/>
              </p:cNvGrpSpPr>
              <p:nvPr/>
            </p:nvGrpSpPr>
            <p:grpSpPr bwMode="auto">
              <a:xfrm>
                <a:off x="3936" y="1296"/>
                <a:ext cx="216" cy="216"/>
                <a:chOff x="2928" y="2448"/>
                <a:chExt cx="144" cy="144"/>
              </a:xfrm>
            </p:grpSpPr>
            <p:sp>
              <p:nvSpPr>
                <p:cNvPr id="430167" name="Rectangle 82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68" name="Rectangle 82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69" name="Rectangle 82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70" name="Rectangle 82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71" name="Rectangle 82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72" name="Rectangle 82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73" name="Rectangle 82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74" name="Rectangle 82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75" name="Rectangle 82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677" name="Group 829"/>
              <p:cNvGrpSpPr>
                <a:grpSpLocks noChangeAspect="1"/>
              </p:cNvGrpSpPr>
              <p:nvPr/>
            </p:nvGrpSpPr>
            <p:grpSpPr bwMode="auto">
              <a:xfrm>
                <a:off x="4152" y="1296"/>
                <a:ext cx="216" cy="216"/>
                <a:chOff x="2928" y="2448"/>
                <a:chExt cx="144" cy="144"/>
              </a:xfrm>
            </p:grpSpPr>
            <p:sp>
              <p:nvSpPr>
                <p:cNvPr id="430158" name="Rectangle 83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59" name="Rectangle 83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60" name="Rectangle 83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61" name="Rectangle 83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62" name="Rectangle 83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63" name="Rectangle 83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64" name="Rectangle 83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65" name="Rectangle 83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66" name="Rectangle 83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714" name="Group 839"/>
              <p:cNvGrpSpPr>
                <a:grpSpLocks noChangeAspect="1"/>
              </p:cNvGrpSpPr>
              <p:nvPr/>
            </p:nvGrpSpPr>
            <p:grpSpPr bwMode="auto">
              <a:xfrm>
                <a:off x="4152" y="1512"/>
                <a:ext cx="216" cy="216"/>
                <a:chOff x="2928" y="2448"/>
                <a:chExt cx="144" cy="144"/>
              </a:xfrm>
            </p:grpSpPr>
            <p:sp>
              <p:nvSpPr>
                <p:cNvPr id="430149" name="Rectangle 84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50" name="Rectangle 84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51" name="Rectangle 84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52" name="Rectangle 84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53" name="Rectangle 84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54" name="Rectangle 84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55" name="Rectangle 84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56" name="Rectangle 84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57" name="Rectangle 84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grpSp>
            <p:nvGrpSpPr>
              <p:cNvPr id="430715" name="Group 849"/>
              <p:cNvGrpSpPr>
                <a:grpSpLocks noChangeAspect="1"/>
              </p:cNvGrpSpPr>
              <p:nvPr/>
            </p:nvGrpSpPr>
            <p:grpSpPr bwMode="auto">
              <a:xfrm>
                <a:off x="4152" y="1728"/>
                <a:ext cx="216" cy="216"/>
                <a:chOff x="2928" y="2448"/>
                <a:chExt cx="144" cy="144"/>
              </a:xfrm>
            </p:grpSpPr>
            <p:sp>
              <p:nvSpPr>
                <p:cNvPr id="430140" name="Rectangle 85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41" name="Rectangle 851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42" name="Rectangle 85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43" name="Rectangle 853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44" name="Rectangle 85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96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45" name="Rectangle 855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46" name="Rectangle 856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024" y="2544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47" name="Rectangle 857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28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  <p:sp>
              <p:nvSpPr>
                <p:cNvPr id="430148" name="Rectangle 85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976" y="2448"/>
                  <a:ext cx="48" cy="48"/>
                </a:xfrm>
                <a:prstGeom prst="rect">
                  <a:avLst/>
                </a:prstGeom>
                <a:noFill/>
                <a:ln w="3175">
                  <a:solidFill>
                    <a:srgbClr val="11B11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US"/>
                </a:p>
              </p:txBody>
            </p:sp>
          </p:grpSp>
          <p:sp>
            <p:nvSpPr>
              <p:cNvPr id="430139" name="Rectangle 859"/>
              <p:cNvSpPr>
                <a:spLocks noChangeAspect="1" noChangeArrowheads="1"/>
              </p:cNvSpPr>
              <p:nvPr/>
            </p:nvSpPr>
            <p:spPr bwMode="auto">
              <a:xfrm flipV="1">
                <a:off x="3792" y="1800"/>
                <a:ext cx="72" cy="72"/>
              </a:xfrm>
              <a:prstGeom prst="rect">
                <a:avLst/>
              </a:prstGeom>
              <a:solidFill>
                <a:srgbClr val="11B119"/>
              </a:solidFill>
              <a:ln w="3175">
                <a:solidFill>
                  <a:srgbClr val="11B11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/>
              </a:p>
            </p:txBody>
          </p:sp>
        </p:grpSp>
      </p:grpSp>
      <p:sp>
        <p:nvSpPr>
          <p:cNvPr id="430085" name="Text Box 860"/>
          <p:cNvSpPr txBox="1">
            <a:spLocks noChangeArrowheads="1"/>
          </p:cNvSpPr>
          <p:nvPr/>
        </p:nvSpPr>
        <p:spPr bwMode="auto">
          <a:xfrm>
            <a:off x="6477000" y="3290888"/>
            <a:ext cx="1504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Trebuchet MS" pitchFamily="34" charset="0"/>
              </a:rPr>
              <a:t>Input image</a:t>
            </a:r>
            <a:r>
              <a:rPr lang="en-US" sz="1600">
                <a:latin typeface="Trebuchet MS" pitchFamily="34" charset="0"/>
              </a:rPr>
              <a:t> </a:t>
            </a:r>
          </a:p>
        </p:txBody>
      </p:sp>
      <p:sp>
        <p:nvSpPr>
          <p:cNvPr id="430086" name="AutoShape 861"/>
          <p:cNvSpPr>
            <a:spLocks noChangeArrowheads="1"/>
          </p:cNvSpPr>
          <p:nvPr/>
        </p:nvSpPr>
        <p:spPr bwMode="auto">
          <a:xfrm flipH="1">
            <a:off x="4038600" y="2209800"/>
            <a:ext cx="1571625" cy="3810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1045462211 h 21600"/>
              <a:gd name="T4" fmla="*/ 2147483647 w 21600"/>
              <a:gd name="T5" fmla="*/ 2090924422 h 21600"/>
              <a:gd name="T6" fmla="*/ 2147483647 w 21600"/>
              <a:gd name="T7" fmla="*/ 1045462211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11B119"/>
          </a:solidFill>
          <a:ln w="9525">
            <a:solidFill>
              <a:srgbClr val="11B119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430087" name="Text Box 862"/>
          <p:cNvSpPr txBox="1">
            <a:spLocks noChangeArrowheads="1"/>
          </p:cNvSpPr>
          <p:nvPr/>
        </p:nvSpPr>
        <p:spPr bwMode="auto">
          <a:xfrm>
            <a:off x="4129088" y="1704975"/>
            <a:ext cx="1662112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600" b="1">
                <a:latin typeface="Trebuchet MS" pitchFamily="34" charset="0"/>
              </a:rPr>
              <a:t>non-parametric</a:t>
            </a:r>
          </a:p>
          <a:p>
            <a:pPr algn="ctr" eaLnBrk="0" hangingPunct="0"/>
            <a:r>
              <a:rPr lang="en-US" sz="1600" b="1">
                <a:latin typeface="Trebuchet MS" pitchFamily="34" charset="0"/>
              </a:rPr>
              <a:t>sampling</a:t>
            </a:r>
          </a:p>
        </p:txBody>
      </p:sp>
      <p:grpSp>
        <p:nvGrpSpPr>
          <p:cNvPr id="430716" name="Group 863"/>
          <p:cNvGrpSpPr>
            <a:grpSpLocks/>
          </p:cNvGrpSpPr>
          <p:nvPr/>
        </p:nvGrpSpPr>
        <p:grpSpPr bwMode="auto">
          <a:xfrm>
            <a:off x="304800" y="1600200"/>
            <a:ext cx="8686800" cy="5038725"/>
            <a:chOff x="192" y="1002"/>
            <a:chExt cx="5472" cy="3174"/>
          </a:xfrm>
        </p:grpSpPr>
        <p:sp>
          <p:nvSpPr>
            <p:cNvPr id="430090" name="Rectangle 864"/>
            <p:cNvSpPr>
              <a:spLocks noChangeAspect="1" noChangeArrowheads="1"/>
            </p:cNvSpPr>
            <p:nvPr/>
          </p:nvSpPr>
          <p:spPr bwMode="auto">
            <a:xfrm flipV="1">
              <a:off x="960" y="1356"/>
              <a:ext cx="648" cy="648"/>
            </a:xfrm>
            <a:prstGeom prst="rect">
              <a:avLst/>
            </a:prstGeom>
            <a:solidFill>
              <a:srgbClr val="11B119"/>
            </a:solidFill>
            <a:ln w="1270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430091" name="Rectangle 865"/>
            <p:cNvSpPr>
              <a:spLocks noChangeAspect="1" noChangeArrowheads="1"/>
            </p:cNvSpPr>
            <p:nvPr/>
          </p:nvSpPr>
          <p:spPr bwMode="auto">
            <a:xfrm flipV="1">
              <a:off x="4104" y="1614"/>
              <a:ext cx="252" cy="252"/>
            </a:xfrm>
            <a:prstGeom prst="rect">
              <a:avLst/>
            </a:prstGeom>
            <a:solidFill>
              <a:srgbClr val="11B119"/>
            </a:solidFill>
            <a:ln w="1270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430092" name="Rectangle 866"/>
            <p:cNvSpPr>
              <a:spLocks noChangeAspect="1" noChangeArrowheads="1"/>
            </p:cNvSpPr>
            <p:nvPr/>
          </p:nvSpPr>
          <p:spPr bwMode="auto">
            <a:xfrm flipV="1">
              <a:off x="3813" y="1002"/>
              <a:ext cx="252" cy="252"/>
            </a:xfrm>
            <a:prstGeom prst="rect">
              <a:avLst/>
            </a:prstGeom>
            <a:solidFill>
              <a:srgbClr val="11B119"/>
            </a:solidFill>
            <a:ln w="1270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430093" name="Rectangle 867"/>
            <p:cNvSpPr>
              <a:spLocks noChangeAspect="1" noChangeArrowheads="1"/>
            </p:cNvSpPr>
            <p:nvPr/>
          </p:nvSpPr>
          <p:spPr bwMode="auto">
            <a:xfrm flipV="1">
              <a:off x="4722" y="1212"/>
              <a:ext cx="252" cy="252"/>
            </a:xfrm>
            <a:prstGeom prst="rect">
              <a:avLst/>
            </a:prstGeom>
            <a:solidFill>
              <a:srgbClr val="11B119"/>
            </a:solidFill>
            <a:ln w="1270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430094" name="Rectangle 868"/>
            <p:cNvSpPr>
              <a:spLocks noChangeAspect="1" noChangeArrowheads="1"/>
            </p:cNvSpPr>
            <p:nvPr/>
          </p:nvSpPr>
          <p:spPr bwMode="auto">
            <a:xfrm flipV="1">
              <a:off x="4986" y="1815"/>
              <a:ext cx="252" cy="252"/>
            </a:xfrm>
            <a:prstGeom prst="rect">
              <a:avLst/>
            </a:prstGeom>
            <a:solidFill>
              <a:srgbClr val="11B119"/>
            </a:solidFill>
            <a:ln w="12700">
              <a:solidFill>
                <a:srgbClr val="11B11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1188709" name="Rectangle 869"/>
            <p:cNvSpPr>
              <a:spLocks noChangeArrowheads="1"/>
            </p:cNvSpPr>
            <p:nvPr/>
          </p:nvSpPr>
          <p:spPr bwMode="auto">
            <a:xfrm>
              <a:off x="950" y="1699"/>
              <a:ext cx="245" cy="3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GB" sz="2700" b="1">
                  <a:effectLst>
                    <a:outerShdw blurRad="38100" dist="38100" dir="2700000" algn="tl">
                      <a:srgbClr val="4D4D4D"/>
                    </a:outerShdw>
                  </a:effectLst>
                  <a:latin typeface="Trebuchet MS" pitchFamily="34" charset="0"/>
                </a:rPr>
                <a:t>B</a:t>
              </a:r>
              <a:endParaRPr lang="en-US" sz="2700" b="1">
                <a:effectLst>
                  <a:outerShdw blurRad="38100" dist="38100" dir="2700000" algn="tl">
                    <a:srgbClr val="4D4D4D"/>
                  </a:outerShdw>
                </a:effectLst>
                <a:latin typeface="Trebuchet MS" pitchFamily="34" charset="0"/>
              </a:endParaRPr>
            </a:p>
          </p:txBody>
        </p:sp>
        <p:sp>
          <p:nvSpPr>
            <p:cNvPr id="1188710" name="Rectangle 870"/>
            <p:cNvSpPr>
              <a:spLocks noChangeArrowheads="1"/>
            </p:cNvSpPr>
            <p:nvPr/>
          </p:nvSpPr>
          <p:spPr bwMode="auto">
            <a:xfrm>
              <a:off x="192" y="2832"/>
              <a:ext cx="5472" cy="1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marL="342900" indent="-342900" eaLnBrk="0" hangingPunct="0">
                <a:spcBef>
                  <a:spcPts val="700"/>
                </a:spcBef>
                <a:buClr>
                  <a:schemeClr val="tx2"/>
                </a:buClr>
                <a:buSzPct val="120000"/>
                <a:defRPr/>
              </a:pPr>
              <a:r>
                <a:rPr lang="en-GB" sz="2700" b="1" u="sng">
                  <a:effectLst>
                    <a:outerShdw blurRad="38100" dist="38100" dir="2700000" algn="tl">
                      <a:srgbClr val="C0C0C0"/>
                    </a:outerShdw>
                  </a:effectLst>
                  <a:latin typeface="Trebuchet MS" pitchFamily="34" charset="0"/>
                </a:rPr>
                <a:t>Idea:</a:t>
              </a:r>
              <a:r>
                <a:rPr lang="en-GB" sz="27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Trebuchet MS" pitchFamily="34" charset="0"/>
                </a:rPr>
                <a:t> unit of synthesis = block</a:t>
              </a:r>
            </a:p>
            <a:p>
              <a:pPr marL="742950" lvl="1" indent="-285750" eaLnBrk="0" hangingPunct="0">
                <a:lnSpc>
                  <a:spcPct val="110000"/>
                </a:lnSpc>
                <a:spcBef>
                  <a:spcPts val="700"/>
                </a:spcBef>
                <a:spcAft>
                  <a:spcPts val="600"/>
                </a:spcAft>
                <a:buClr>
                  <a:schemeClr val="tx2"/>
                </a:buClr>
                <a:buSzPct val="120000"/>
                <a:buFontTx/>
                <a:buChar char="•"/>
                <a:defRPr/>
              </a:pPr>
              <a:r>
                <a:rPr lang="en-GB" sz="2200">
                  <a:latin typeface="Trebuchet MS" pitchFamily="34" charset="0"/>
                </a:rPr>
                <a:t>Exactly the same but now we want P(</a:t>
              </a:r>
              <a:r>
                <a:rPr lang="en-GB" sz="2200" b="1">
                  <a:latin typeface="Trebuchet MS" pitchFamily="34" charset="0"/>
                </a:rPr>
                <a:t>B</a:t>
              </a:r>
              <a:r>
                <a:rPr lang="en-GB" sz="2200">
                  <a:latin typeface="Trebuchet MS" pitchFamily="34" charset="0"/>
                </a:rPr>
                <a:t>|N(</a:t>
              </a:r>
              <a:r>
                <a:rPr lang="en-GB" sz="2200" b="1">
                  <a:latin typeface="Trebuchet MS" pitchFamily="34" charset="0"/>
                </a:rPr>
                <a:t>B</a:t>
              </a:r>
              <a:r>
                <a:rPr lang="en-GB" sz="2200">
                  <a:latin typeface="Trebuchet MS" pitchFamily="34" charset="0"/>
                </a:rPr>
                <a:t>))</a:t>
              </a:r>
            </a:p>
            <a:p>
              <a:pPr marL="742950" lvl="1" indent="-285750" eaLnBrk="0" hangingPunct="0">
                <a:lnSpc>
                  <a:spcPct val="110000"/>
                </a:lnSpc>
                <a:spcBef>
                  <a:spcPts val="700"/>
                </a:spcBef>
                <a:spcAft>
                  <a:spcPts val="600"/>
                </a:spcAft>
                <a:buClr>
                  <a:schemeClr val="tx2"/>
                </a:buClr>
                <a:buSzPct val="120000"/>
                <a:buFontTx/>
                <a:buChar char="•"/>
                <a:defRPr/>
              </a:pPr>
              <a:r>
                <a:rPr lang="en-GB" sz="2200">
                  <a:latin typeface="Trebuchet MS" pitchFamily="34" charset="0"/>
                </a:rPr>
                <a:t>Much faster: synthesize all pixels in a block at once</a:t>
              </a:r>
            </a:p>
          </p:txBody>
        </p:sp>
        <p:sp>
          <p:nvSpPr>
            <p:cNvPr id="430097" name="Text Box 871"/>
            <p:cNvSpPr txBox="1">
              <a:spLocks noChangeArrowheads="1"/>
            </p:cNvSpPr>
            <p:nvPr/>
          </p:nvSpPr>
          <p:spPr bwMode="auto">
            <a:xfrm>
              <a:off x="563" y="2241"/>
              <a:ext cx="148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>
                  <a:latin typeface="Trebuchet MS" pitchFamily="34" charset="0"/>
                </a:rPr>
                <a:t>Synthesizing a block</a:t>
              </a:r>
              <a:endParaRPr lang="en-US" sz="1600">
                <a:latin typeface="Trebuchet MS" pitchFamily="34" charset="0"/>
              </a:endParaRPr>
            </a:p>
          </p:txBody>
        </p:sp>
      </p:grpSp>
      <p:sp>
        <p:nvSpPr>
          <p:cNvPr id="430089" name="Rectangle 871"/>
          <p:cNvSpPr>
            <a:spLocks noChangeArrowheads="1"/>
          </p:cNvSpPr>
          <p:nvPr/>
        </p:nvSpPr>
        <p:spPr bwMode="auto">
          <a:xfrm>
            <a:off x="6450013" y="6324600"/>
            <a:ext cx="269398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 dirty="0"/>
              <a:t>Slide from </a:t>
            </a:r>
            <a:r>
              <a:rPr lang="en-US" sz="1200" dirty="0" err="1"/>
              <a:t>Alyosha</a:t>
            </a:r>
            <a:r>
              <a:rPr lang="en-US" sz="1200" dirty="0"/>
              <a:t> </a:t>
            </a:r>
            <a:r>
              <a:rPr lang="en-US" sz="1200" dirty="0" err="1"/>
              <a:t>Efros</a:t>
            </a:r>
            <a:r>
              <a:rPr lang="en-US" sz="1200" dirty="0"/>
              <a:t>, ICCV 1999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129" name="Picture 2" descr="btil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496" y="972846"/>
            <a:ext cx="792163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2130" name="Text Box 3"/>
          <p:cNvSpPr txBox="1">
            <a:spLocks noChangeArrowheads="1"/>
          </p:cNvSpPr>
          <p:nvPr/>
        </p:nvSpPr>
        <p:spPr bwMode="auto">
          <a:xfrm>
            <a:off x="744537" y="1066800"/>
            <a:ext cx="17700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 b="1" dirty="0">
                <a:latin typeface="Trebuchet MS" pitchFamily="34" charset="0"/>
              </a:rPr>
              <a:t>Input texture</a:t>
            </a:r>
          </a:p>
        </p:txBody>
      </p:sp>
      <p:sp>
        <p:nvSpPr>
          <p:cNvPr id="432131" name="Text Box 4"/>
          <p:cNvSpPr txBox="1">
            <a:spLocks noChangeArrowheads="1"/>
          </p:cNvSpPr>
          <p:nvPr/>
        </p:nvSpPr>
        <p:spPr bwMode="auto">
          <a:xfrm>
            <a:off x="1128086" y="2132013"/>
            <a:ext cx="5445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Trebuchet MS" pitchFamily="34" charset="0"/>
              </a:rPr>
              <a:t>B1</a:t>
            </a:r>
            <a:endParaRPr lang="en-US">
              <a:latin typeface="Trebuchet MS" pitchFamily="34" charset="0"/>
            </a:endParaRPr>
          </a:p>
        </p:txBody>
      </p:sp>
      <p:sp>
        <p:nvSpPr>
          <p:cNvPr id="432132" name="Text Box 5"/>
          <p:cNvSpPr txBox="1">
            <a:spLocks noChangeArrowheads="1"/>
          </p:cNvSpPr>
          <p:nvPr/>
        </p:nvSpPr>
        <p:spPr bwMode="auto">
          <a:xfrm>
            <a:off x="2259974" y="2132013"/>
            <a:ext cx="5445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Trebuchet MS" pitchFamily="34" charset="0"/>
              </a:rPr>
              <a:t>B2</a:t>
            </a:r>
            <a:endParaRPr lang="en-US">
              <a:latin typeface="Trebuchet MS" pitchFamily="34" charset="0"/>
            </a:endParaRPr>
          </a:p>
        </p:txBody>
      </p:sp>
      <p:sp>
        <p:nvSpPr>
          <p:cNvPr id="432133" name="Text Box 6"/>
          <p:cNvSpPr txBox="1">
            <a:spLocks noChangeArrowheads="1"/>
          </p:cNvSpPr>
          <p:nvPr/>
        </p:nvSpPr>
        <p:spPr bwMode="auto">
          <a:xfrm>
            <a:off x="796299" y="3036888"/>
            <a:ext cx="2535237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 b="1">
                <a:latin typeface="Trebuchet MS" pitchFamily="34" charset="0"/>
              </a:rPr>
              <a:t>Random placement </a:t>
            </a:r>
          </a:p>
          <a:p>
            <a:pPr algn="ctr" eaLnBrk="0" hangingPunct="0"/>
            <a:r>
              <a:rPr lang="en-US" sz="2000" b="1">
                <a:latin typeface="Trebuchet MS" pitchFamily="34" charset="0"/>
              </a:rPr>
              <a:t>of blocks </a:t>
            </a:r>
          </a:p>
        </p:txBody>
      </p:sp>
      <p:sp>
        <p:nvSpPr>
          <p:cNvPr id="432135" name="Text Box 8"/>
          <p:cNvSpPr txBox="1">
            <a:spLocks noChangeArrowheads="1"/>
          </p:cNvSpPr>
          <p:nvPr/>
        </p:nvSpPr>
        <p:spPr bwMode="auto">
          <a:xfrm>
            <a:off x="0" y="1828800"/>
            <a:ext cx="790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>
                <a:latin typeface="Trebuchet MS" pitchFamily="34" charset="0"/>
              </a:rPr>
              <a:t>block</a:t>
            </a:r>
          </a:p>
        </p:txBody>
      </p:sp>
      <p:pic>
        <p:nvPicPr>
          <p:cNvPr id="432136" name="Picture 9" descr="tile_rand_cu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7236" y="3892550"/>
            <a:ext cx="266065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8874" name="Picture 10" descr="tile_rand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0886" y="3892550"/>
            <a:ext cx="266065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2138" name="Rectangle 11"/>
          <p:cNvSpPr>
            <a:spLocks noChangeArrowheads="1"/>
          </p:cNvSpPr>
          <p:nvPr/>
        </p:nvSpPr>
        <p:spPr bwMode="auto">
          <a:xfrm>
            <a:off x="248096" y="1201446"/>
            <a:ext cx="381000" cy="304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3458536" y="1752600"/>
            <a:ext cx="2903538" cy="4800600"/>
            <a:chOff x="1996" y="1152"/>
            <a:chExt cx="1829" cy="3024"/>
          </a:xfrm>
        </p:grpSpPr>
        <p:sp>
          <p:nvSpPr>
            <p:cNvPr id="432153" name="Line 13"/>
            <p:cNvSpPr>
              <a:spLocks noChangeShapeType="1"/>
            </p:cNvSpPr>
            <p:nvPr/>
          </p:nvSpPr>
          <p:spPr bwMode="auto">
            <a:xfrm flipV="1">
              <a:off x="2832" y="1152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2154" name="Text Box 14"/>
            <p:cNvSpPr txBox="1">
              <a:spLocks noChangeArrowheads="1"/>
            </p:cNvSpPr>
            <p:nvPr/>
          </p:nvSpPr>
          <p:spPr bwMode="auto">
            <a:xfrm>
              <a:off x="2304" y="1391"/>
              <a:ext cx="34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>
                  <a:latin typeface="Trebuchet MS" pitchFamily="34" charset="0"/>
                </a:rPr>
                <a:t>B1</a:t>
              </a:r>
              <a:endParaRPr lang="en-US">
                <a:latin typeface="Trebuchet MS" pitchFamily="34" charset="0"/>
              </a:endParaRPr>
            </a:p>
          </p:txBody>
        </p:sp>
        <p:sp>
          <p:nvSpPr>
            <p:cNvPr id="432155" name="Text Box 15"/>
            <p:cNvSpPr txBox="1">
              <a:spLocks noChangeArrowheads="1"/>
            </p:cNvSpPr>
            <p:nvPr/>
          </p:nvSpPr>
          <p:spPr bwMode="auto">
            <a:xfrm>
              <a:off x="3024" y="1392"/>
              <a:ext cx="34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>
                  <a:latin typeface="Trebuchet MS" pitchFamily="34" charset="0"/>
                </a:rPr>
                <a:t>B2</a:t>
              </a:r>
              <a:endParaRPr lang="en-US">
                <a:latin typeface="Trebuchet MS" pitchFamily="34" charset="0"/>
              </a:endParaRPr>
            </a:p>
          </p:txBody>
        </p:sp>
        <p:sp>
          <p:nvSpPr>
            <p:cNvPr id="432156" name="Text Box 16"/>
            <p:cNvSpPr txBox="1">
              <a:spLocks noChangeArrowheads="1"/>
            </p:cNvSpPr>
            <p:nvPr/>
          </p:nvSpPr>
          <p:spPr bwMode="auto">
            <a:xfrm>
              <a:off x="1996" y="1960"/>
              <a:ext cx="1829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000" b="1">
                  <a:latin typeface="Trebuchet MS" pitchFamily="34" charset="0"/>
                </a:rPr>
                <a:t>Neighboring blocks</a:t>
              </a:r>
            </a:p>
            <a:p>
              <a:pPr algn="ctr" eaLnBrk="0" hangingPunct="0"/>
              <a:r>
                <a:rPr lang="en-US" sz="2000" b="1">
                  <a:latin typeface="Trebuchet MS" pitchFamily="34" charset="0"/>
                </a:rPr>
                <a:t>constrained by overlap</a:t>
              </a:r>
            </a:p>
          </p:txBody>
        </p:sp>
        <p:pic>
          <p:nvPicPr>
            <p:cNvPr id="432157" name="Picture 17" descr="tile_match_cut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064" y="2500"/>
              <a:ext cx="1676" cy="16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32158" name="Rectangle 18" descr="5%"/>
            <p:cNvSpPr>
              <a:spLocks noChangeAspect="1" noChangeArrowheads="1"/>
            </p:cNvSpPr>
            <p:nvPr/>
          </p:nvSpPr>
          <p:spPr bwMode="auto">
            <a:xfrm>
              <a:off x="2256" y="1152"/>
              <a:ext cx="720" cy="720"/>
            </a:xfrm>
            <a:prstGeom prst="rect">
              <a:avLst/>
            </a:prstGeom>
            <a:noFill/>
            <a:ln w="28575">
              <a:solidFill>
                <a:srgbClr val="504A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432159" name="Rectangle 19"/>
            <p:cNvSpPr>
              <a:spLocks noChangeAspect="1" noChangeArrowheads="1"/>
            </p:cNvSpPr>
            <p:nvPr/>
          </p:nvSpPr>
          <p:spPr bwMode="auto">
            <a:xfrm>
              <a:off x="2688" y="1152"/>
              <a:ext cx="720" cy="72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</p:grpSp>
      <p:sp>
        <p:nvSpPr>
          <p:cNvPr id="432140" name="Rectangle 20"/>
          <p:cNvSpPr>
            <a:spLocks noChangeAspect="1" noChangeArrowheads="1"/>
          </p:cNvSpPr>
          <p:nvPr/>
        </p:nvSpPr>
        <p:spPr bwMode="auto">
          <a:xfrm>
            <a:off x="1966286" y="1752600"/>
            <a:ext cx="1143000" cy="11430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6462086" y="1752600"/>
            <a:ext cx="2660650" cy="4794250"/>
            <a:chOff x="3888" y="1152"/>
            <a:chExt cx="1676" cy="3020"/>
          </a:xfrm>
        </p:grpSpPr>
        <p:sp>
          <p:nvSpPr>
            <p:cNvPr id="432145" name="Freeform 22"/>
            <p:cNvSpPr>
              <a:spLocks/>
            </p:cNvSpPr>
            <p:nvPr/>
          </p:nvSpPr>
          <p:spPr bwMode="auto">
            <a:xfrm>
              <a:off x="4648" y="1152"/>
              <a:ext cx="104" cy="720"/>
            </a:xfrm>
            <a:custGeom>
              <a:avLst/>
              <a:gdLst>
                <a:gd name="T0" fmla="*/ 56 w 104"/>
                <a:gd name="T1" fmla="*/ 0 h 720"/>
                <a:gd name="T2" fmla="*/ 8 w 104"/>
                <a:gd name="T3" fmla="*/ 192 h 720"/>
                <a:gd name="T4" fmla="*/ 104 w 104"/>
                <a:gd name="T5" fmla="*/ 432 h 720"/>
                <a:gd name="T6" fmla="*/ 8 w 104"/>
                <a:gd name="T7" fmla="*/ 624 h 720"/>
                <a:gd name="T8" fmla="*/ 56 w 104"/>
                <a:gd name="T9" fmla="*/ 720 h 7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4"/>
                <a:gd name="T16" fmla="*/ 0 h 720"/>
                <a:gd name="T17" fmla="*/ 104 w 104"/>
                <a:gd name="T18" fmla="*/ 720 h 7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4" h="720">
                  <a:moveTo>
                    <a:pt x="56" y="0"/>
                  </a:moveTo>
                  <a:cubicBezTo>
                    <a:pt x="28" y="60"/>
                    <a:pt x="0" y="120"/>
                    <a:pt x="8" y="192"/>
                  </a:cubicBezTo>
                  <a:cubicBezTo>
                    <a:pt x="16" y="264"/>
                    <a:pt x="104" y="360"/>
                    <a:pt x="104" y="432"/>
                  </a:cubicBezTo>
                  <a:cubicBezTo>
                    <a:pt x="104" y="504"/>
                    <a:pt x="16" y="576"/>
                    <a:pt x="8" y="624"/>
                  </a:cubicBezTo>
                  <a:cubicBezTo>
                    <a:pt x="0" y="672"/>
                    <a:pt x="48" y="704"/>
                    <a:pt x="56" y="72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432146" name="Text Box 23"/>
            <p:cNvSpPr txBox="1">
              <a:spLocks noChangeArrowheads="1"/>
            </p:cNvSpPr>
            <p:nvPr/>
          </p:nvSpPr>
          <p:spPr bwMode="auto">
            <a:xfrm>
              <a:off x="4172" y="1391"/>
              <a:ext cx="34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>
                  <a:latin typeface="Trebuchet MS" pitchFamily="34" charset="0"/>
                </a:rPr>
                <a:t>B1</a:t>
              </a:r>
              <a:endParaRPr lang="en-US">
                <a:latin typeface="Trebuchet MS" pitchFamily="34" charset="0"/>
              </a:endParaRPr>
            </a:p>
          </p:txBody>
        </p:sp>
        <p:sp>
          <p:nvSpPr>
            <p:cNvPr id="432147" name="Text Box 24"/>
            <p:cNvSpPr txBox="1">
              <a:spLocks noChangeArrowheads="1"/>
            </p:cNvSpPr>
            <p:nvPr/>
          </p:nvSpPr>
          <p:spPr bwMode="auto">
            <a:xfrm>
              <a:off x="4892" y="1391"/>
              <a:ext cx="34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>
                  <a:latin typeface="Trebuchet MS" pitchFamily="34" charset="0"/>
                </a:rPr>
                <a:t>B2</a:t>
              </a:r>
              <a:endParaRPr lang="en-US">
                <a:latin typeface="Trebuchet MS" pitchFamily="34" charset="0"/>
              </a:endParaRPr>
            </a:p>
          </p:txBody>
        </p:sp>
        <p:sp>
          <p:nvSpPr>
            <p:cNvPr id="432148" name="Text Box 25"/>
            <p:cNvSpPr txBox="1">
              <a:spLocks noChangeArrowheads="1"/>
            </p:cNvSpPr>
            <p:nvPr/>
          </p:nvSpPr>
          <p:spPr bwMode="auto">
            <a:xfrm>
              <a:off x="4262" y="1946"/>
              <a:ext cx="11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endParaRPr lang="en-US"/>
            </a:p>
          </p:txBody>
        </p:sp>
        <p:sp>
          <p:nvSpPr>
            <p:cNvPr id="432149" name="Text Box 26"/>
            <p:cNvSpPr txBox="1">
              <a:spLocks noChangeArrowheads="1"/>
            </p:cNvSpPr>
            <p:nvPr/>
          </p:nvSpPr>
          <p:spPr bwMode="auto">
            <a:xfrm>
              <a:off x="4144" y="1960"/>
              <a:ext cx="1130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000" b="1">
                  <a:latin typeface="Trebuchet MS" pitchFamily="34" charset="0"/>
                </a:rPr>
                <a:t>Minimal error</a:t>
              </a:r>
            </a:p>
            <a:p>
              <a:pPr algn="ctr" eaLnBrk="0" hangingPunct="0"/>
              <a:r>
                <a:rPr lang="en-US" sz="2000" b="1">
                  <a:latin typeface="Trebuchet MS" pitchFamily="34" charset="0"/>
                </a:rPr>
                <a:t>boundary cut</a:t>
              </a:r>
            </a:p>
          </p:txBody>
        </p:sp>
        <p:pic>
          <p:nvPicPr>
            <p:cNvPr id="432150" name="Picture 27" descr="tile_DP_cut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888" y="2496"/>
              <a:ext cx="1676" cy="16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32151" name="Rectangle 28" descr="5%"/>
            <p:cNvSpPr>
              <a:spLocks noChangeAspect="1" noChangeArrowheads="1"/>
            </p:cNvSpPr>
            <p:nvPr/>
          </p:nvSpPr>
          <p:spPr bwMode="auto">
            <a:xfrm>
              <a:off x="4128" y="1152"/>
              <a:ext cx="720" cy="720"/>
            </a:xfrm>
            <a:prstGeom prst="rect">
              <a:avLst/>
            </a:prstGeom>
            <a:noFill/>
            <a:ln w="28575">
              <a:solidFill>
                <a:srgbClr val="504A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432152" name="Rectangle 29"/>
            <p:cNvSpPr>
              <a:spLocks noChangeAspect="1" noChangeArrowheads="1"/>
            </p:cNvSpPr>
            <p:nvPr/>
          </p:nvSpPr>
          <p:spPr bwMode="auto">
            <a:xfrm>
              <a:off x="4560" y="1152"/>
              <a:ext cx="720" cy="72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</p:grpSp>
      <p:sp>
        <p:nvSpPr>
          <p:cNvPr id="432142" name="Rectangle 30" descr="5%"/>
          <p:cNvSpPr>
            <a:spLocks noChangeAspect="1" noChangeArrowheads="1"/>
          </p:cNvSpPr>
          <p:nvPr/>
        </p:nvSpPr>
        <p:spPr bwMode="auto">
          <a:xfrm>
            <a:off x="797886" y="1752600"/>
            <a:ext cx="1143000" cy="1143000"/>
          </a:xfrm>
          <a:prstGeom prst="rect">
            <a:avLst/>
          </a:prstGeom>
          <a:noFill/>
          <a:ln w="28575">
            <a:solidFill>
              <a:srgbClr val="504ACC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pic>
        <p:nvPicPr>
          <p:cNvPr id="1188895" name="Picture 31" descr="tile_match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572836" y="3886200"/>
            <a:ext cx="266065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8896" name="Picture 32" descr="tile_DP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62086" y="3886200"/>
            <a:ext cx="266065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4" name="Straight Arrow Connector 33"/>
          <p:cNvCxnSpPr>
            <a:endCxn id="432138" idx="2"/>
          </p:cNvCxnSpPr>
          <p:nvPr/>
        </p:nvCxnSpPr>
        <p:spPr bwMode="auto">
          <a:xfrm flipV="1">
            <a:off x="228600" y="1506246"/>
            <a:ext cx="209996" cy="3987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88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88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88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969" name="Picture 2" descr="http://www.math.toronto.edu/~drorbn/Gallery/Symmetry/Tilings/2S22/BrickWal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089321"/>
            <a:ext cx="3321050" cy="2492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9970" name="Picture 4" descr="http://www.mydigitalphoto.info/textures/ConcreteWall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3810000"/>
            <a:ext cx="3479458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9971" name="Picture 6" descr="http://static.flickr.com/78/223607064_8050bdb956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91200" y="4114800"/>
            <a:ext cx="3124200" cy="2343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9972" name="Picture 10" descr="http://blender-archi.tuxfamily.org/images/Stone_wall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15000" y="1083041"/>
            <a:ext cx="3124200" cy="2193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9973" name="Picture 8" descr="http://almiskeenah.blogsome.com/images/walllong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48000" y="1828800"/>
            <a:ext cx="3594100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5362575" y="4038600"/>
            <a:ext cx="3248025" cy="2286000"/>
            <a:chOff x="3378" y="2736"/>
            <a:chExt cx="2046" cy="1440"/>
          </a:xfrm>
        </p:grpSpPr>
        <p:pic>
          <p:nvPicPr>
            <p:cNvPr id="434207" name="Picture 3" descr="left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378" y="2736"/>
              <a:ext cx="1056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4208" name="Picture 4" descr="right2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368" y="2736"/>
              <a:ext cx="1056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34209" name="Text Box 5"/>
            <p:cNvSpPr txBox="1">
              <a:spLocks noChangeArrowheads="1"/>
            </p:cNvSpPr>
            <p:nvPr/>
          </p:nvSpPr>
          <p:spPr bwMode="auto">
            <a:xfrm>
              <a:off x="3381" y="3888"/>
              <a:ext cx="194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>
                  <a:latin typeface="Trebuchet MS" pitchFamily="34" charset="0"/>
                </a:rPr>
                <a:t>min. error boundary</a:t>
              </a:r>
            </a:p>
          </p:txBody>
        </p:sp>
      </p:grpSp>
      <p:pic>
        <p:nvPicPr>
          <p:cNvPr id="434178" name="Picture 6" descr="righ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67000" y="1508125"/>
            <a:ext cx="1676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4179" name="Picture 7" descr="left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5800" y="1508125"/>
            <a:ext cx="1676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4180" name="Rectangle 8"/>
          <p:cNvSpPr>
            <a:spLocks noGrp="1" noChangeArrowheads="1"/>
          </p:cNvSpPr>
          <p:nvPr>
            <p:ph type="title"/>
          </p:nvPr>
        </p:nvSpPr>
        <p:spPr>
          <a:xfrm>
            <a:off x="838200" y="-152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Minimal error boundary</a:t>
            </a:r>
          </a:p>
        </p:txBody>
      </p:sp>
      <p:pic>
        <p:nvPicPr>
          <p:cNvPr id="434181" name="Picture 9" descr="result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59400" y="1508125"/>
            <a:ext cx="2946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6781800" y="4022725"/>
            <a:ext cx="1828800" cy="1692275"/>
            <a:chOff x="4272" y="2736"/>
            <a:chExt cx="1152" cy="1066"/>
          </a:xfrm>
        </p:grpSpPr>
        <p:pic>
          <p:nvPicPr>
            <p:cNvPr id="434205" name="Picture 11" descr="right2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272" y="2736"/>
              <a:ext cx="1056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34206" name="Rectangle 12"/>
            <p:cNvSpPr>
              <a:spLocks noChangeArrowheads="1"/>
            </p:cNvSpPr>
            <p:nvPr/>
          </p:nvSpPr>
          <p:spPr bwMode="auto">
            <a:xfrm>
              <a:off x="5328" y="2736"/>
              <a:ext cx="96" cy="106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5362575" y="4022725"/>
            <a:ext cx="3268663" cy="1689100"/>
            <a:chOff x="3378" y="2736"/>
            <a:chExt cx="2059" cy="1064"/>
          </a:xfrm>
        </p:grpSpPr>
        <p:sp>
          <p:nvSpPr>
            <p:cNvPr id="434203" name="Rectangle 14"/>
            <p:cNvSpPr>
              <a:spLocks noChangeArrowheads="1"/>
            </p:cNvSpPr>
            <p:nvPr/>
          </p:nvSpPr>
          <p:spPr bwMode="auto">
            <a:xfrm>
              <a:off x="5184" y="2736"/>
              <a:ext cx="253" cy="106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pic>
          <p:nvPicPr>
            <p:cNvPr id="434204" name="Picture 15" descr="result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378" y="2736"/>
              <a:ext cx="1856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34184" name="Text Box 16"/>
          <p:cNvSpPr txBox="1">
            <a:spLocks noChangeArrowheads="1"/>
          </p:cNvSpPr>
          <p:nvPr/>
        </p:nvSpPr>
        <p:spPr bwMode="auto">
          <a:xfrm>
            <a:off x="1066800" y="974725"/>
            <a:ext cx="28400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Trebuchet MS" pitchFamily="34" charset="0"/>
              </a:rPr>
              <a:t>overlapping blocks</a:t>
            </a:r>
          </a:p>
        </p:txBody>
      </p:sp>
      <p:sp>
        <p:nvSpPr>
          <p:cNvPr id="434185" name="Text Box 17"/>
          <p:cNvSpPr txBox="1">
            <a:spLocks noChangeArrowheads="1"/>
          </p:cNvSpPr>
          <p:nvPr/>
        </p:nvSpPr>
        <p:spPr bwMode="auto">
          <a:xfrm>
            <a:off x="5389563" y="974725"/>
            <a:ext cx="27003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Trebuchet MS" pitchFamily="34" charset="0"/>
              </a:rPr>
              <a:t>vertical boundary</a:t>
            </a:r>
          </a:p>
        </p:txBody>
      </p:sp>
      <p:sp>
        <p:nvSpPr>
          <p:cNvPr id="434186" name="AutoShape 18"/>
          <p:cNvSpPr>
            <a:spLocks noChangeArrowheads="1"/>
          </p:cNvSpPr>
          <p:nvPr/>
        </p:nvSpPr>
        <p:spPr bwMode="auto">
          <a:xfrm>
            <a:off x="4495800" y="2117725"/>
            <a:ext cx="685800" cy="457200"/>
          </a:xfrm>
          <a:prstGeom prst="rightArrow">
            <a:avLst>
              <a:gd name="adj1" fmla="val 50000"/>
              <a:gd name="adj2" fmla="val 37500"/>
            </a:avLst>
          </a:prstGeom>
          <a:solidFill>
            <a:schemeClr val="tx2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914400" y="1514475"/>
            <a:ext cx="3429000" cy="4810125"/>
            <a:chOff x="576" y="1146"/>
            <a:chExt cx="2160" cy="3030"/>
          </a:xfrm>
        </p:grpSpPr>
        <p:pic>
          <p:nvPicPr>
            <p:cNvPr id="434190" name="Picture 20" descr="err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480" y="2736"/>
              <a:ext cx="256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4191" name="Picture 21" descr="left"/>
            <p:cNvPicPr>
              <a:picLocks noChangeAspect="1" noChangeArrowheads="1"/>
            </p:cNvPicPr>
            <p:nvPr/>
          </p:nvPicPr>
          <p:blipFill>
            <a:blip r:embed="rId6" cstate="print"/>
            <a:srcRect l="75000"/>
            <a:stretch>
              <a:fillRect/>
            </a:stretch>
          </p:blipFill>
          <p:spPr bwMode="auto">
            <a:xfrm>
              <a:off x="720" y="2736"/>
              <a:ext cx="264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4192" name="Picture 22" descr="right"/>
            <p:cNvPicPr>
              <a:picLocks noChangeAspect="1" noChangeArrowheads="1"/>
            </p:cNvPicPr>
            <p:nvPr/>
          </p:nvPicPr>
          <p:blipFill>
            <a:blip r:embed="rId5" cstate="print"/>
            <a:srcRect r="76137"/>
            <a:stretch>
              <a:fillRect/>
            </a:stretch>
          </p:blipFill>
          <p:spPr bwMode="auto">
            <a:xfrm>
              <a:off x="1440" y="2736"/>
              <a:ext cx="252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89911" name="Rectangle 23"/>
            <p:cNvSpPr>
              <a:spLocks noChangeArrowheads="1"/>
            </p:cNvSpPr>
            <p:nvPr/>
          </p:nvSpPr>
          <p:spPr bwMode="auto">
            <a:xfrm>
              <a:off x="1008" y="2611"/>
              <a:ext cx="418" cy="7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7200">
                  <a:effectLst>
                    <a:outerShdw blurRad="38100" dist="38100" dir="2700000" algn="tl">
                      <a:srgbClr val="4D4D4D"/>
                    </a:outerShdw>
                  </a:effectLst>
                  <a:latin typeface="Trebuchet MS" pitchFamily="34" charset="0"/>
                </a:rPr>
                <a:t>_</a:t>
              </a:r>
            </a:p>
          </p:txBody>
        </p:sp>
        <p:sp>
          <p:nvSpPr>
            <p:cNvPr id="1189912" name="Rectangle 24"/>
            <p:cNvSpPr>
              <a:spLocks noChangeArrowheads="1"/>
            </p:cNvSpPr>
            <p:nvPr/>
          </p:nvSpPr>
          <p:spPr bwMode="auto">
            <a:xfrm>
              <a:off x="1968" y="2880"/>
              <a:ext cx="425" cy="6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6600" b="1">
                  <a:effectLst>
                    <a:outerShdw blurRad="38100" dist="38100" dir="2700000" algn="tl">
                      <a:srgbClr val="4D4D4D"/>
                    </a:outerShdw>
                  </a:effectLst>
                  <a:latin typeface="Trebuchet MS" pitchFamily="34" charset="0"/>
                </a:rPr>
                <a:t>=</a:t>
              </a:r>
            </a:p>
          </p:txBody>
        </p:sp>
        <p:sp>
          <p:nvSpPr>
            <p:cNvPr id="1189913" name="Rectangle 25"/>
            <p:cNvSpPr>
              <a:spLocks noChangeArrowheads="1"/>
            </p:cNvSpPr>
            <p:nvPr/>
          </p:nvSpPr>
          <p:spPr bwMode="auto">
            <a:xfrm>
              <a:off x="1824" y="2400"/>
              <a:ext cx="292" cy="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4400">
                  <a:effectLst>
                    <a:outerShdw blurRad="38100" dist="38100" dir="2700000" algn="tl">
                      <a:srgbClr val="4D4D4D"/>
                    </a:outerShdw>
                  </a:effectLst>
                </a:rPr>
                <a:t>2</a:t>
              </a:r>
            </a:p>
          </p:txBody>
        </p:sp>
        <p:sp>
          <p:nvSpPr>
            <p:cNvPr id="434196" name="Line 26"/>
            <p:cNvSpPr>
              <a:spLocks noChangeShapeType="1"/>
            </p:cNvSpPr>
            <p:nvPr/>
          </p:nvSpPr>
          <p:spPr bwMode="auto">
            <a:xfrm flipH="1">
              <a:off x="1584" y="2304"/>
              <a:ext cx="192" cy="336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4197" name="AutoShape 27"/>
            <p:cNvSpPr>
              <a:spLocks noChangeArrowheads="1"/>
            </p:cNvSpPr>
            <p:nvPr/>
          </p:nvSpPr>
          <p:spPr bwMode="auto">
            <a:xfrm>
              <a:off x="576" y="2640"/>
              <a:ext cx="1248" cy="1248"/>
            </a:xfrm>
            <a:prstGeom prst="bracketPair">
              <a:avLst>
                <a:gd name="adj" fmla="val 713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434198" name="Line 28"/>
            <p:cNvSpPr>
              <a:spLocks noChangeShapeType="1"/>
            </p:cNvSpPr>
            <p:nvPr/>
          </p:nvSpPr>
          <p:spPr bwMode="auto">
            <a:xfrm flipH="1">
              <a:off x="1056" y="2304"/>
              <a:ext cx="192" cy="336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4199" name="Rectangle 29"/>
            <p:cNvSpPr>
              <a:spLocks noChangeArrowheads="1"/>
            </p:cNvSpPr>
            <p:nvPr/>
          </p:nvSpPr>
          <p:spPr bwMode="auto">
            <a:xfrm>
              <a:off x="1680" y="1146"/>
              <a:ext cx="253" cy="106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434200" name="Rectangle 30"/>
            <p:cNvSpPr>
              <a:spLocks noChangeArrowheads="1"/>
            </p:cNvSpPr>
            <p:nvPr/>
          </p:nvSpPr>
          <p:spPr bwMode="auto">
            <a:xfrm>
              <a:off x="1236" y="1146"/>
              <a:ext cx="253" cy="106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434201" name="Text Box 31"/>
            <p:cNvSpPr txBox="1">
              <a:spLocks noChangeArrowheads="1"/>
            </p:cNvSpPr>
            <p:nvPr/>
          </p:nvSpPr>
          <p:spPr bwMode="auto">
            <a:xfrm>
              <a:off x="944" y="3888"/>
              <a:ext cx="13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>
                  <a:latin typeface="Trebuchet MS" pitchFamily="34" charset="0"/>
                </a:rPr>
                <a:t>overlap error</a:t>
              </a:r>
            </a:p>
          </p:txBody>
        </p:sp>
        <p:sp>
          <p:nvSpPr>
            <p:cNvPr id="434202" name="Rectangle 32"/>
            <p:cNvSpPr>
              <a:spLocks noChangeArrowheads="1"/>
            </p:cNvSpPr>
            <p:nvPr/>
          </p:nvSpPr>
          <p:spPr bwMode="auto">
            <a:xfrm>
              <a:off x="2483" y="2736"/>
              <a:ext cx="253" cy="1066"/>
            </a:xfrm>
            <a:prstGeom prst="rect">
              <a:avLst/>
            </a:prstGeom>
            <a:noFill/>
            <a:ln w="190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</p:grpSp>
      <p:pic>
        <p:nvPicPr>
          <p:cNvPr id="1189921" name="Picture 33" descr="mask3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81450" y="4022725"/>
            <a:ext cx="406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4189" name="Rectangle 33"/>
          <p:cNvSpPr>
            <a:spLocks noChangeArrowheads="1"/>
          </p:cNvSpPr>
          <p:nvPr/>
        </p:nvSpPr>
        <p:spPr bwMode="auto">
          <a:xfrm>
            <a:off x="7286625" y="6353175"/>
            <a:ext cx="18573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 dirty="0"/>
              <a:t>Slide from </a:t>
            </a:r>
            <a:r>
              <a:rPr lang="en-US" sz="1200" dirty="0" err="1"/>
              <a:t>Alyosha</a:t>
            </a:r>
            <a:r>
              <a:rPr lang="en-US" sz="1200" dirty="0"/>
              <a:t> </a:t>
            </a:r>
            <a:r>
              <a:rPr lang="en-US" sz="1200" dirty="0" err="1"/>
              <a:t>Efros</a:t>
            </a:r>
            <a:endParaRPr lang="en-US" sz="1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89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225" name="Picture 2" descr="11_out_s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2819400"/>
            <a:ext cx="36576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6226" name="Picture 3" descr="11_sc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1066800"/>
            <a:ext cx="1524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6227" name="Picture 4" descr="23_out_sc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" y="2819400"/>
            <a:ext cx="3725863" cy="372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6228" name="Picture 5" descr="23_sc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00200" y="1066800"/>
            <a:ext cx="1558925" cy="155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273" name="Picture 2" descr="9_s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990600"/>
            <a:ext cx="1711325" cy="171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8274" name="Picture 3" descr="9_out_sc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2778640"/>
            <a:ext cx="3725863" cy="372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8275" name="Picture 4" descr="radishes_sc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43600" y="990600"/>
            <a:ext cx="1752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8276" name="Picture 5" descr="radishes_out_sc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76800" y="2784810"/>
            <a:ext cx="3725863" cy="372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4648200" y="2667000"/>
          <a:ext cx="3811588" cy="3811587"/>
        </p:xfrm>
        <a:graphic>
          <a:graphicData uri="http://schemas.openxmlformats.org/presentationml/2006/ole">
            <p:oleObj spid="_x0000_s957442" name="PhotoSuite Image" r:id="rId4" imgW="3981600" imgH="3981600" progId="">
              <p:embed/>
            </p:oleObj>
          </a:graphicData>
        </a:graphic>
      </p:graphicFrame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5715000" y="990600"/>
          <a:ext cx="1600200" cy="1600200"/>
        </p:xfrm>
        <a:graphic>
          <a:graphicData uri="http://schemas.openxmlformats.org/presentationml/2006/ole">
            <p:oleObj spid="_x0000_s957443" name="PhotoSuite Image" r:id="rId5" imgW="1828800" imgH="1828800" progId="">
              <p:embed/>
            </p:oleObj>
          </a:graphicData>
        </a:graphic>
      </p:graphicFrame>
      <p:graphicFrame>
        <p:nvGraphicFramePr>
          <p:cNvPr id="2052" name="Object 4"/>
          <p:cNvGraphicFramePr>
            <a:graphicFrameLocks noChangeAspect="1"/>
          </p:cNvGraphicFramePr>
          <p:nvPr/>
        </p:nvGraphicFramePr>
        <p:xfrm>
          <a:off x="1676400" y="1017184"/>
          <a:ext cx="1600200" cy="1600200"/>
        </p:xfrm>
        <a:graphic>
          <a:graphicData uri="http://schemas.openxmlformats.org/presentationml/2006/ole">
            <p:oleObj spid="_x0000_s957444" name="PhotoSuite Image" r:id="rId6" imgW="1828800" imgH="1828800" progId="">
              <p:embed/>
            </p:oleObj>
          </a:graphicData>
        </a:graphic>
      </p:graphicFrame>
      <p:graphicFrame>
        <p:nvGraphicFramePr>
          <p:cNvPr id="2053" name="Object 5"/>
          <p:cNvGraphicFramePr>
            <a:graphicFrameLocks noChangeAspect="1"/>
          </p:cNvGraphicFramePr>
          <p:nvPr/>
        </p:nvGraphicFramePr>
        <p:xfrm>
          <a:off x="533400" y="2688264"/>
          <a:ext cx="3811588" cy="3811587"/>
        </p:xfrm>
        <a:graphic>
          <a:graphicData uri="http://schemas.openxmlformats.org/presentationml/2006/ole">
            <p:oleObj spid="_x0000_s957445" name="PhotoSuite Image" r:id="rId7" imgW="3943440" imgH="3943440" progId="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393" name="Picture 2" descr="cans_s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1031875"/>
            <a:ext cx="1635125" cy="163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3394" name="Picture 3" descr="cans_out_sc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2827338"/>
            <a:ext cx="3725863" cy="372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3395" name="Picture 4" descr="windows_sc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19800" y="1066800"/>
            <a:ext cx="1676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3396" name="Picture 5" descr="windows_out_sc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76800" y="2827338"/>
            <a:ext cx="3725863" cy="372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2" descr="apple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4403725"/>
            <a:ext cx="2193925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3" descr="apples_ou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14800" y="3810000"/>
            <a:ext cx="4008438" cy="2671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4495800" y="990600"/>
          <a:ext cx="3009900" cy="2663934"/>
        </p:xfrm>
        <a:graphic>
          <a:graphicData uri="http://schemas.openxmlformats.org/presentationml/2006/ole">
            <p:oleObj spid="_x0000_s961538" name="PhotoSuite Image" r:id="rId6" imgW="3314880" imgH="2933640" progId="">
              <p:embed/>
            </p:oleObj>
          </a:graphicData>
        </a:graphic>
      </p:graphicFrame>
      <p:graphicFrame>
        <p:nvGraphicFramePr>
          <p:cNvPr id="3075" name="Object 3"/>
          <p:cNvGraphicFramePr>
            <a:graphicFrameLocks noChangeAspect="1"/>
          </p:cNvGraphicFramePr>
          <p:nvPr/>
        </p:nvGraphicFramePr>
        <p:xfrm>
          <a:off x="1752600" y="1209675"/>
          <a:ext cx="1619250" cy="1457325"/>
        </p:xfrm>
        <a:graphic>
          <a:graphicData uri="http://schemas.openxmlformats.org/presentationml/2006/ole">
            <p:oleObj spid="_x0000_s961539" name="PhotoSuite Image" r:id="rId7" imgW="1619280" imgH="1457280" progId="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257175" y="5334000"/>
          <a:ext cx="1143000" cy="1143000"/>
        </p:xfrm>
        <a:graphic>
          <a:graphicData uri="http://schemas.openxmlformats.org/presentationml/2006/ole">
            <p:oleObj spid="_x0000_s963586" name="PhotoSuite Image" r:id="rId4" imgW="914400" imgH="914400" progId="">
              <p:embed/>
            </p:oleObj>
          </a:graphicData>
        </a:graphic>
      </p:graphicFrame>
      <p:pic>
        <p:nvPicPr>
          <p:cNvPr id="4101" name="Picture 3" descr="S2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03725" y="2041525"/>
            <a:ext cx="1463675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4" descr="S29_out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6000" y="986366"/>
            <a:ext cx="2819400" cy="2518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5" descr="peanuts_ou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24000" y="3962400"/>
            <a:ext cx="25908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4" name="Picture 6" descr="yellow-peppers_ou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19800" y="3657600"/>
            <a:ext cx="28956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7" descr="yellow-peppers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403725" y="5029200"/>
            <a:ext cx="1463675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099" name="Object 3"/>
          <p:cNvGraphicFramePr>
            <a:graphicFrameLocks noChangeAspect="1"/>
          </p:cNvGraphicFramePr>
          <p:nvPr/>
        </p:nvGraphicFramePr>
        <p:xfrm>
          <a:off x="1600200" y="1104900"/>
          <a:ext cx="2419350" cy="2419350"/>
        </p:xfrm>
        <a:graphic>
          <a:graphicData uri="http://schemas.openxmlformats.org/presentationml/2006/ole">
            <p:oleObj spid="_x0000_s963587" name="PhotoSuite Image" r:id="rId10" imgW="2419200" imgH="2419200" progId="">
              <p:embed/>
            </p:oleObj>
          </a:graphicData>
        </a:graphic>
      </p:graphicFrame>
      <p:graphicFrame>
        <p:nvGraphicFramePr>
          <p:cNvPr id="4100" name="Object 4"/>
          <p:cNvGraphicFramePr>
            <a:graphicFrameLocks noChangeAspect="1"/>
          </p:cNvGraphicFramePr>
          <p:nvPr/>
        </p:nvGraphicFramePr>
        <p:xfrm>
          <a:off x="266700" y="2286000"/>
          <a:ext cx="1219200" cy="1219200"/>
        </p:xfrm>
        <a:graphic>
          <a:graphicData uri="http://schemas.openxmlformats.org/presentationml/2006/ole">
            <p:oleObj spid="_x0000_s963588" name="PhotoSuite Image" r:id="rId11" imgW="1219320" imgH="1219320" progId="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6096000" y="990600"/>
          <a:ext cx="1600200" cy="1600200"/>
        </p:xfrm>
        <a:graphic>
          <a:graphicData uri="http://schemas.openxmlformats.org/presentationml/2006/ole">
            <p:oleObj spid="_x0000_s965634" name="PhotoSuite Image" r:id="rId4" imgW="2438280" imgH="2438280" progId="">
              <p:embed/>
            </p:oleObj>
          </a:graphicData>
        </a:graphic>
      </p:graphicFrame>
      <p:graphicFrame>
        <p:nvGraphicFramePr>
          <p:cNvPr id="5123" name="Object 3"/>
          <p:cNvGraphicFramePr>
            <a:graphicFrameLocks noChangeAspect="1"/>
          </p:cNvGraphicFramePr>
          <p:nvPr/>
        </p:nvGraphicFramePr>
        <p:xfrm>
          <a:off x="4876800" y="2667000"/>
          <a:ext cx="3810000" cy="3810000"/>
        </p:xfrm>
        <a:graphic>
          <a:graphicData uri="http://schemas.openxmlformats.org/presentationml/2006/ole">
            <p:oleObj spid="_x0000_s965635" name="PhotoSuite Image" r:id="rId5" imgW="5086440" imgH="5086440" progId="">
              <p:embed/>
            </p:oleObj>
          </a:graphicData>
        </a:graphic>
      </p:graphicFrame>
      <p:graphicFrame>
        <p:nvGraphicFramePr>
          <p:cNvPr id="5124" name="Object 4"/>
          <p:cNvGraphicFramePr>
            <a:graphicFrameLocks noChangeAspect="1"/>
          </p:cNvGraphicFramePr>
          <p:nvPr/>
        </p:nvGraphicFramePr>
        <p:xfrm>
          <a:off x="457200" y="2667000"/>
          <a:ext cx="3810000" cy="3810000"/>
        </p:xfrm>
        <a:graphic>
          <a:graphicData uri="http://schemas.openxmlformats.org/presentationml/2006/ole">
            <p:oleObj spid="_x0000_s965636" name="PhotoSuite Image" r:id="rId6" imgW="5086440" imgH="5086440" progId="">
              <p:embed/>
            </p:oleObj>
          </a:graphicData>
        </a:graphic>
      </p:graphicFrame>
      <p:graphicFrame>
        <p:nvGraphicFramePr>
          <p:cNvPr id="5125" name="Object 5"/>
          <p:cNvGraphicFramePr>
            <a:graphicFrameLocks noChangeAspect="1"/>
          </p:cNvGraphicFramePr>
          <p:nvPr/>
        </p:nvGraphicFramePr>
        <p:xfrm>
          <a:off x="1676400" y="990600"/>
          <a:ext cx="1600200" cy="1600200"/>
        </p:xfrm>
        <a:graphic>
          <a:graphicData uri="http://schemas.openxmlformats.org/presentationml/2006/ole">
            <p:oleObj spid="_x0000_s965637" name="PhotoSuite Image" r:id="rId7" imgW="2438280" imgH="2438280" progId="">
              <p:embed/>
            </p:oleObj>
          </a:graphicData>
        </a:graphic>
      </p:graphicFrame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3565525" y="-90488"/>
            <a:ext cx="1844675" cy="130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3200" b="1" dirty="0">
                <a:latin typeface="Trebuchet MS" pitchFamily="34" charset="0"/>
              </a:rPr>
              <a:t>Failures</a:t>
            </a:r>
          </a:p>
          <a:p>
            <a:pPr algn="ctr" eaLnBrk="0" hangingPunct="0"/>
            <a:r>
              <a:rPr lang="en-US" b="1" dirty="0">
                <a:latin typeface="Trebuchet MS" pitchFamily="34" charset="0"/>
              </a:rPr>
              <a:t>(Chernobyl</a:t>
            </a:r>
          </a:p>
          <a:p>
            <a:pPr algn="ctr" eaLnBrk="0" hangingPunct="0"/>
            <a:r>
              <a:rPr lang="en-US" b="1" dirty="0">
                <a:latin typeface="Trebuchet MS" pitchFamily="34" charset="0"/>
              </a:rPr>
              <a:t>Harvest)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Texture Transfer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1625" y="1219200"/>
            <a:ext cx="5108575" cy="4419600"/>
          </a:xfrm>
        </p:spPr>
        <p:txBody>
          <a:bodyPr/>
          <a:lstStyle/>
          <a:p>
            <a:r>
              <a:rPr lang="en-US" sz="2800" dirty="0" smtClean="0"/>
              <a:t>Take the texture from one object and “paint” it onto another object</a:t>
            </a:r>
          </a:p>
          <a:p>
            <a:pPr lvl="1"/>
            <a:r>
              <a:rPr lang="en-US" sz="2400" dirty="0" smtClean="0"/>
              <a:t>This requires separating texture and shape</a:t>
            </a:r>
          </a:p>
          <a:p>
            <a:pPr lvl="1"/>
            <a:r>
              <a:rPr lang="en-US" sz="2400" dirty="0" smtClean="0"/>
              <a:t>That’s HARD, but we can cheat </a:t>
            </a:r>
          </a:p>
          <a:p>
            <a:pPr lvl="1"/>
            <a:r>
              <a:rPr lang="en-US" sz="2400" dirty="0" smtClean="0"/>
              <a:t>Assume we can capture shape by boundary and rough shading</a:t>
            </a:r>
          </a:p>
          <a:p>
            <a:r>
              <a:rPr lang="en-US" sz="2800" dirty="0" smtClean="0"/>
              <a:t> </a:t>
            </a:r>
          </a:p>
        </p:txBody>
      </p:sp>
      <p:pic>
        <p:nvPicPr>
          <p:cNvPr id="57348" name="Picture 4" descr="half-bi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54700" y="1447800"/>
            <a:ext cx="27559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9" name="Rectangle 5"/>
          <p:cNvSpPr>
            <a:spLocks noChangeArrowheads="1"/>
          </p:cNvSpPr>
          <p:nvPr/>
        </p:nvSpPr>
        <p:spPr bwMode="auto">
          <a:xfrm>
            <a:off x="609600" y="5492750"/>
            <a:ext cx="8534400" cy="840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20000"/>
            </a:pPr>
            <a:r>
              <a:rPr lang="en-US" sz="2700" kern="1200" dirty="0">
                <a:solidFill>
                  <a:srgbClr val="000000"/>
                </a:solidFill>
                <a:latin typeface="+mj-lt"/>
                <a:ea typeface="+mn-ea"/>
                <a:cs typeface="+mn-cs"/>
              </a:rPr>
              <a:t>Then, just add another constraint when sampling: similarity to underlying image at that spot</a:t>
            </a:r>
            <a:endParaRPr lang="en-US" sz="2300" kern="1200" dirty="0">
              <a:solidFill>
                <a:srgbClr val="00000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57350" name="Rectangle 6"/>
          <p:cNvSpPr>
            <a:spLocks noChangeArrowheads="1"/>
          </p:cNvSpPr>
          <p:nvPr/>
        </p:nvSpPr>
        <p:spPr bwMode="auto">
          <a:xfrm>
            <a:off x="7219950" y="3048000"/>
            <a:ext cx="304800" cy="304800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 advTm="104368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304800" y="990600"/>
          <a:ext cx="2144713" cy="2609850"/>
        </p:xfrm>
        <a:graphic>
          <a:graphicData uri="http://schemas.openxmlformats.org/presentationml/2006/ole">
            <p:oleObj spid="_x0000_s970754" name="PhotoSuite Image" r:id="rId4" imgW="1143000" imgH="1390680" progId="">
              <p:embed/>
            </p:oleObj>
          </a:graphicData>
        </a:graphic>
      </p:graphicFrame>
      <p:graphicFrame>
        <p:nvGraphicFramePr>
          <p:cNvPr id="6147" name="Object 3"/>
          <p:cNvGraphicFramePr>
            <a:graphicFrameLocks noChangeAspect="1"/>
          </p:cNvGraphicFramePr>
          <p:nvPr/>
        </p:nvGraphicFramePr>
        <p:xfrm>
          <a:off x="3581400" y="1371600"/>
          <a:ext cx="2076450" cy="2095500"/>
        </p:xfrm>
        <a:graphic>
          <a:graphicData uri="http://schemas.openxmlformats.org/presentationml/2006/ole">
            <p:oleObj spid="_x0000_s970755" name="PhotoSuite Image" r:id="rId5" imgW="2076480" imgH="2095560" progId="">
              <p:embed/>
            </p:oleObj>
          </a:graphicData>
        </a:graphic>
      </p:graphicFrame>
      <p:graphicFrame>
        <p:nvGraphicFramePr>
          <p:cNvPr id="6148" name="Object 4"/>
          <p:cNvGraphicFramePr>
            <a:graphicFrameLocks noChangeAspect="1"/>
          </p:cNvGraphicFramePr>
          <p:nvPr/>
        </p:nvGraphicFramePr>
        <p:xfrm>
          <a:off x="6629400" y="1007110"/>
          <a:ext cx="2209800" cy="2688590"/>
        </p:xfrm>
        <a:graphic>
          <a:graphicData uri="http://schemas.openxmlformats.org/presentationml/2006/ole">
            <p:oleObj spid="_x0000_s970756" name="PhotoSuite Image" r:id="rId6" imgW="2286000" imgH="2781360" progId="">
              <p:embed/>
            </p:oleObj>
          </a:graphicData>
        </a:graphic>
      </p:graphicFrame>
      <p:sp>
        <p:nvSpPr>
          <p:cNvPr id="160773" name="Text Box 5"/>
          <p:cNvSpPr txBox="1">
            <a:spLocks noChangeArrowheads="1"/>
          </p:cNvSpPr>
          <p:nvPr/>
        </p:nvSpPr>
        <p:spPr bwMode="auto">
          <a:xfrm>
            <a:off x="2819400" y="1630363"/>
            <a:ext cx="704850" cy="1189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200" b="1" kern="12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+</a:t>
            </a:r>
            <a:endParaRPr lang="en-US" sz="6000" b="1" kern="12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60774" name="Rectangle 6"/>
          <p:cNvSpPr>
            <a:spLocks noChangeArrowheads="1"/>
          </p:cNvSpPr>
          <p:nvPr/>
        </p:nvSpPr>
        <p:spPr bwMode="auto">
          <a:xfrm>
            <a:off x="5715000" y="1630363"/>
            <a:ext cx="704850" cy="1189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200" b="1" kern="12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=</a:t>
            </a:r>
          </a:p>
        </p:txBody>
      </p:sp>
      <p:graphicFrame>
        <p:nvGraphicFramePr>
          <p:cNvPr id="160775" name="Object 7"/>
          <p:cNvGraphicFramePr>
            <a:graphicFrameLocks noChangeAspect="1"/>
          </p:cNvGraphicFramePr>
          <p:nvPr/>
        </p:nvGraphicFramePr>
        <p:xfrm>
          <a:off x="304800" y="3943350"/>
          <a:ext cx="2144713" cy="2609850"/>
        </p:xfrm>
        <a:graphic>
          <a:graphicData uri="http://schemas.openxmlformats.org/presentationml/2006/ole">
            <p:oleObj spid="_x0000_s970757" name="PhotoSuite Image" r:id="rId7" imgW="1143000" imgH="1390680" progId="">
              <p:embed/>
            </p:oleObj>
          </a:graphicData>
        </a:graphic>
      </p:graphicFrame>
      <p:sp>
        <p:nvSpPr>
          <p:cNvPr id="160776" name="Text Box 8"/>
          <p:cNvSpPr txBox="1">
            <a:spLocks noChangeArrowheads="1"/>
          </p:cNvSpPr>
          <p:nvPr/>
        </p:nvSpPr>
        <p:spPr bwMode="auto">
          <a:xfrm>
            <a:off x="2819400" y="4757738"/>
            <a:ext cx="704850" cy="1189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200" b="1" kern="12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+</a:t>
            </a:r>
            <a:endParaRPr lang="en-US" sz="6000" b="1" kern="12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60777" name="Rectangle 9"/>
          <p:cNvSpPr>
            <a:spLocks noChangeArrowheads="1"/>
          </p:cNvSpPr>
          <p:nvPr/>
        </p:nvSpPr>
        <p:spPr bwMode="auto">
          <a:xfrm>
            <a:off x="5715000" y="4757738"/>
            <a:ext cx="704850" cy="1189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200" b="1" kern="12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=</a:t>
            </a:r>
          </a:p>
        </p:txBody>
      </p:sp>
      <p:graphicFrame>
        <p:nvGraphicFramePr>
          <p:cNvPr id="160778" name="Object 10"/>
          <p:cNvGraphicFramePr>
            <a:graphicFrameLocks noChangeAspect="1"/>
          </p:cNvGraphicFramePr>
          <p:nvPr/>
        </p:nvGraphicFramePr>
        <p:xfrm>
          <a:off x="6615830" y="3771900"/>
          <a:ext cx="2223370" cy="2705100"/>
        </p:xfrm>
        <a:graphic>
          <a:graphicData uri="http://schemas.openxmlformats.org/presentationml/2006/ole">
            <p:oleObj spid="_x0000_s970758" name="PhotoSuite Image" r:id="rId8" imgW="2286000" imgH="2781360" progId="">
              <p:embed/>
            </p:oleObj>
          </a:graphicData>
        </a:graphic>
      </p:graphicFrame>
      <p:graphicFrame>
        <p:nvGraphicFramePr>
          <p:cNvPr id="160779" name="Object 11"/>
          <p:cNvGraphicFramePr>
            <a:graphicFrameLocks noChangeAspect="1"/>
          </p:cNvGraphicFramePr>
          <p:nvPr/>
        </p:nvGraphicFramePr>
        <p:xfrm>
          <a:off x="3686175" y="4752975"/>
          <a:ext cx="1876425" cy="1266825"/>
        </p:xfrm>
        <a:graphic>
          <a:graphicData uri="http://schemas.openxmlformats.org/presentationml/2006/ole">
            <p:oleObj spid="_x0000_s970759" name="PhotoSuite Image" r:id="rId9" imgW="1876320" imgH="1266840" progId="">
              <p:embed/>
            </p:oleObj>
          </a:graphicData>
        </a:graphic>
      </p:graphicFrame>
      <p:sp>
        <p:nvSpPr>
          <p:cNvPr id="6156" name="Text Box 12"/>
          <p:cNvSpPr txBox="1">
            <a:spLocks noChangeArrowheads="1"/>
          </p:cNvSpPr>
          <p:nvPr/>
        </p:nvSpPr>
        <p:spPr bwMode="auto">
          <a:xfrm>
            <a:off x="3810000" y="914400"/>
            <a:ext cx="15033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 dirty="0">
                <a:solidFill>
                  <a:srgbClr val="000000"/>
                </a:solidFill>
                <a:latin typeface="Trebuchet MS" pitchFamily="34" charset="0"/>
                <a:ea typeface="+mn-ea"/>
                <a:cs typeface="+mn-cs"/>
              </a:rPr>
              <a:t>parmesan</a:t>
            </a:r>
          </a:p>
        </p:txBody>
      </p:sp>
      <p:sp>
        <p:nvSpPr>
          <p:cNvPr id="160781" name="Text Box 13"/>
          <p:cNvSpPr txBox="1">
            <a:spLocks noChangeArrowheads="1"/>
          </p:cNvSpPr>
          <p:nvPr/>
        </p:nvSpPr>
        <p:spPr bwMode="auto">
          <a:xfrm>
            <a:off x="4313238" y="4189413"/>
            <a:ext cx="708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kern="1200">
                <a:solidFill>
                  <a:srgbClr val="000000"/>
                </a:solidFill>
                <a:latin typeface="Trebuchet MS" pitchFamily="34" charset="0"/>
                <a:ea typeface="+mn-ea"/>
                <a:cs typeface="+mn-cs"/>
              </a:rPr>
              <a:t>rice</a:t>
            </a:r>
          </a:p>
        </p:txBody>
      </p:sp>
    </p:spTree>
  </p:cSld>
  <p:clrMapOvr>
    <a:masterClrMapping/>
  </p:clrMapOvr>
  <p:transition advTm="854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6" grpId="0"/>
      <p:bldP spid="160777" grpId="0"/>
      <p:bldP spid="16078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{\bf x}_1&#10;\]&#10;\end{document}&#10;"/>
  <p:tag name="EXTERNALNAME" val="Edittex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2"/>
  <p:tag name="BOXFONT" val="10"/>
  <p:tag name="BOXWRAP" val="False"/>
  <p:tag name="WORKAROUNDTRANSPARENCYBUG" val="False"/>
  <p:tag name="BITMAPFORMAT" val="bmpmono"/>
  <p:tag name="DEBUGINTERACTIVE" val="True"/>
  <p:tag name="ORIGWIDTH" val="22"/>
  <p:tag name="PICTUREFILESIZE" val="1124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{\bf x}_t | {\bf x}_{t-1})&#10;\]&#10;\end{document}&#10;"/>
  <p:tag name="EXTERNALNAME" val="Edittex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bmpmono"/>
  <p:tag name="DEBUGINTERACTIVE" val="True"/>
  <p:tag name="ORIGWIDTH" val="97"/>
  <p:tag name="PICTUREFILESIZE" val="7146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{\bf x}_{t}&#10;\]&#10;\end{document}&#10;"/>
  <p:tag name="EXTERNALNAME" val="Edittex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bmpmono"/>
  <p:tag name="DEBUGINTERACTIVE" val="True"/>
  <p:tag name="ORIGWIDTH" val="19"/>
  <p:tag name="PICTUREFILESIZE" val="938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{\bf x}_{\tiny t-1}&#10;\]&#10;\end{document}&#10;"/>
  <p:tag name="EXTERNALNAME" val="Edittex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bmpmono"/>
  <p:tag name="DEBUGINTERACTIVE" val="True"/>
  <p:tag name="ORIGWIDTH" val="42"/>
  <p:tag name="PICTUREFILESIZE" val="2206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{\bf x}_{k}&#10;\]&#10;\end{document}&#10;"/>
  <p:tag name="EXTERNALNAME" val="Edittex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bmpmono"/>
  <p:tag name="DEBUGINTERACTIVE" val="True"/>
  <p:tag name="ORIGWIDTH" val="21"/>
  <p:tag name="PICTUREFILESIZE" val="1106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{\bf x}_1, {\bf x}_{2}, \ldots, {\bf x}_{k-1}&#10;\]&#10;\end{document}&#10;"/>
  <p:tag name="EXTERNALNAME" val="Edittex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bmpmono"/>
  <p:tag name="DEBUGINTERACTIVE" val="True"/>
  <p:tag name="ORIGWIDTH" val="147"/>
  <p:tag name="PICTUREFILESIZE" val="7706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{\bf x}_t | {\bf x}_{t-1}, \ldots, {\bf x}_{t-(n-1)})&#10;\]&#10;\end{document}&#10;"/>
  <p:tag name="EXTERNALNAME" val="Edittex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bmpmono"/>
  <p:tag name="DEBUGINTERACTIVE" val="True"/>
  <p:tag name="ORIGWIDTH" val="227"/>
  <p:tag name="PICTUREFILESIZE" val="20617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{\bf x}_t | {\bf x}_{t-1}, \ldots, {\bf x}_{t-(n-1)})&#10;\]&#10;\end{document}&#10;"/>
  <p:tag name="EXTERNALNAME" val="Edittex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bmpmono"/>
  <p:tag name="DEBUGINTERACTIVE" val="True"/>
  <p:tag name="ORIGWIDTH" val="227"/>
  <p:tag name="PICTUREFILESIZE" val="20617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{\bf X} | {\bf A}, {\bf B}, {\bf C}, {\bf D})&#10;\]&#10;\end{document}&#10;"/>
  <p:tag name="EXTERNALNAME" val="Edittex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bmpmono"/>
  <p:tag name="DEBUGINTERACTIVE" val="True"/>
  <p:tag name="ORIGWIDTH" val="153"/>
  <p:tag name="PICTUREFILESIZE" val="11206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{\bf x} | \mbox{neighborhood of pixels around x})&#10;\]&#10;\end{document}&#10;"/>
  <p:tag name="EXTERNALNAME" val="Edittex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bmpmono"/>
  <p:tag name="DEBUGINTERACTIVE" val="True"/>
  <p:tag name="ORIGWIDTH" val="377"/>
  <p:tag name="PICTUREFILESIZE" val="27586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{\bf x}_2&#10;\]&#10;\end{document}&#10;"/>
  <p:tag name="EXTERNALNAME" val="Edittex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bmpmono"/>
  <p:tag name="DEBUGINTERACTIVE" val="True"/>
  <p:tag name="ORIGWIDTH" val="23"/>
  <p:tag name="PICTUREFILESIZE" val="1124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{\bf x}_3&#10;\]&#10;\end{document}&#10;"/>
  <p:tag name="EXTERNALNAME" val="Edittex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bmpmono"/>
  <p:tag name="DEBUGINTERACTIVE" val="True"/>
  <p:tag name="ORIGWIDTH" val="23"/>
  <p:tag name="PICTUREFILESIZE" val="1206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{\bf x}_4&#10;\]&#10;\end{document}&#10;"/>
  <p:tag name="EXTERNALNAME" val="Edittex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bmpmono"/>
  <p:tag name="DEBUGINTERACTIVE" val="True"/>
  <p:tag name="ORIGWIDTH" val="23"/>
  <p:tag name="PICTUREFILESIZE" val="1124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{\bf x}_5&#10;\]&#10;\end{document}&#10;"/>
  <p:tag name="EXTERNALNAME" val="Edittex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bmpmono"/>
  <p:tag name="DEBUGINTERACTIVE" val="True"/>
  <p:tag name="ORIGWIDTH" val="23"/>
  <p:tag name="PICTUREFILESIZE" val="1206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{\bf x}_{1}, {\bf x}_{2}, \ldots, {\bf x}_{n}&#10;\]&#10;\end{document}&#10;"/>
  <p:tag name="EXTERNALNAME" val="Edittex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bmpmono"/>
  <p:tag name="DEBUGINTERACTIVE" val="True"/>
  <p:tag name="ORIGWIDTH" val="125"/>
  <p:tag name="PICTUREFILESIZE" val="6157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{\bf x}_{t}&#10;\]&#10;\end{document}&#10;"/>
  <p:tag name="EXTERNALNAME" val="Edittex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bmpmono"/>
  <p:tag name="DEBUGINTERACTIVE" val="True"/>
  <p:tag name="ORIGWIDTH" val="19"/>
  <p:tag name="PICTUREFILESIZE" val="938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{\bf x}_t | {\bf x}_{t-1})&#10;\]&#10;\end{document}&#10;"/>
  <p:tag name="EXTERNALNAME" val="Edittex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bmpmono"/>
  <p:tag name="DEBUGINTERACTIVE" val="True"/>
  <p:tag name="ORIGWIDTH" val="97"/>
  <p:tag name="PICTUREFILESIZE" val="7146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{\bf x}_t | {\bf x}_{t-1}, \ldots, {\bf x}_{t-N})&#10;\]&#10;\end{document}&#10;"/>
  <p:tag name="EXTERNALNAME" val="Edittex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bmpmono"/>
  <p:tag name="DEBUGINTERACTIVE" val="True"/>
  <p:tag name="ORIGWIDTH" val="193"/>
  <p:tag name="PICTUREFILESIZE" val="141462"/>
</p:tagLst>
</file>

<file path=ppt/theme/theme1.xml><?xml version="1.0" encoding="utf-8"?>
<a:theme xmlns:a="http://schemas.openxmlformats.org/drawingml/2006/main" name="Abstract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8842</TotalTime>
  <Words>2343</Words>
  <Application>Microsoft Office PowerPoint</Application>
  <PresentationFormat>On-screen Show (4:3)</PresentationFormat>
  <Paragraphs>605</Paragraphs>
  <Slides>107</Slides>
  <Notes>96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107</vt:i4>
      </vt:variant>
    </vt:vector>
  </HeadingPairs>
  <TitlesOfParts>
    <vt:vector size="110" baseType="lpstr">
      <vt:lpstr>Abstract</vt:lpstr>
      <vt:lpstr>PhotoSuite Image</vt:lpstr>
      <vt:lpstr>Equation</vt:lpstr>
      <vt:lpstr> Texture</vt:lpstr>
      <vt:lpstr>Texture</vt:lpstr>
      <vt:lpstr>Includes: more regular patterns</vt:lpstr>
      <vt:lpstr>Includes: more random patterns</vt:lpstr>
      <vt:lpstr>Texture-related tasks</vt:lpstr>
      <vt:lpstr>Shape from texture</vt:lpstr>
      <vt:lpstr>Texture-related tasks</vt:lpstr>
      <vt:lpstr>Analysis vs. Synthesis</vt:lpstr>
      <vt:lpstr>Slide 9</vt:lpstr>
      <vt:lpstr>Slide 10</vt:lpstr>
      <vt:lpstr>Slide 11</vt:lpstr>
      <vt:lpstr>Slide 12</vt:lpstr>
      <vt:lpstr>Slide 13</vt:lpstr>
      <vt:lpstr>Why analyze texture?</vt:lpstr>
      <vt:lpstr>Psychophysics of texture</vt:lpstr>
      <vt:lpstr>Slide 16</vt:lpstr>
      <vt:lpstr>Slide 17</vt:lpstr>
      <vt:lpstr>Slide 18</vt:lpstr>
      <vt:lpstr>Capturing the local patterns with image measurements</vt:lpstr>
      <vt:lpstr>Texture representation</vt:lpstr>
      <vt:lpstr>Texture representation: example</vt:lpstr>
      <vt:lpstr>Texture representation: example</vt:lpstr>
      <vt:lpstr>Texture representation: example</vt:lpstr>
      <vt:lpstr>Texture representation: example</vt:lpstr>
      <vt:lpstr>Texture representation: example</vt:lpstr>
      <vt:lpstr>Texture representation: example</vt:lpstr>
      <vt:lpstr>Slide 27</vt:lpstr>
      <vt:lpstr>Texture representation: example</vt:lpstr>
      <vt:lpstr>Texture representation: example</vt:lpstr>
      <vt:lpstr>Texture representation: example</vt:lpstr>
      <vt:lpstr>Texture representation: window scale</vt:lpstr>
      <vt:lpstr>Filter banks</vt:lpstr>
      <vt:lpstr>Filter banks</vt:lpstr>
      <vt:lpstr>Multivariate Gaussian</vt:lpstr>
      <vt:lpstr>Filter bank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You try: Can you match the texture  to the response?</vt:lpstr>
      <vt:lpstr>Representing texture by  mean abs response</vt:lpstr>
      <vt:lpstr>Slide 58</vt:lpstr>
      <vt:lpstr>d-dimensional features</vt:lpstr>
      <vt:lpstr>Example uses of texture in vision: analysis</vt:lpstr>
      <vt:lpstr>Classifying materials, “stuff”</vt:lpstr>
      <vt:lpstr>Slide 62</vt:lpstr>
      <vt:lpstr>Slide 63</vt:lpstr>
      <vt:lpstr>Slide 64</vt:lpstr>
      <vt:lpstr>Texture-related tasks</vt:lpstr>
      <vt:lpstr>Texture synthesis</vt:lpstr>
      <vt:lpstr>The Challenge</vt:lpstr>
      <vt:lpstr>Markov Chains</vt:lpstr>
      <vt:lpstr>Markov Chain Example:  Text</vt:lpstr>
      <vt:lpstr>Text synthesis</vt:lpstr>
      <vt:lpstr>Text synthesis</vt:lpstr>
      <vt:lpstr>Synthesizing Computer Vision text</vt:lpstr>
      <vt:lpstr>Synthesized text</vt:lpstr>
      <vt:lpstr>Markov Random Field</vt:lpstr>
      <vt:lpstr>Texture Synthesis  [Efros &amp; Leung, ICCV 99]</vt:lpstr>
      <vt:lpstr>Texture synthesis: intuition</vt:lpstr>
      <vt:lpstr>Synthesizing One Pixel</vt:lpstr>
      <vt:lpstr>Neighborhood Window</vt:lpstr>
      <vt:lpstr>Varying Window Size</vt:lpstr>
      <vt:lpstr>Growing Texture</vt:lpstr>
      <vt:lpstr>Synthesis results</vt:lpstr>
      <vt:lpstr>Slide 82</vt:lpstr>
      <vt:lpstr>Slide 83</vt:lpstr>
      <vt:lpstr>Failure Cases</vt:lpstr>
      <vt:lpstr>Hole Filling</vt:lpstr>
      <vt:lpstr>Extrapolation</vt:lpstr>
      <vt:lpstr>Slide 87</vt:lpstr>
      <vt:lpstr>Image Quilting [Efros &amp; Freeman 2001]</vt:lpstr>
      <vt:lpstr>Slide 89</vt:lpstr>
      <vt:lpstr>Minimal error boundary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Texture Transfer</vt:lpstr>
      <vt:lpstr>Slide 99</vt:lpstr>
      <vt:lpstr>Slide 100</vt:lpstr>
      <vt:lpstr>Slide 101</vt:lpstr>
      <vt:lpstr>(Manual) texture synthesis in the media</vt:lpstr>
      <vt:lpstr>Slide 103</vt:lpstr>
      <vt:lpstr>Slide 104</vt:lpstr>
      <vt:lpstr>Slide 105</vt:lpstr>
      <vt:lpstr>Summary</vt:lpstr>
      <vt:lpstr>features and filters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 3D Video Segmentation, Recognition, and Retrieval </dc:title>
  <dc:creator>praba</dc:creator>
  <cp:lastModifiedBy>praba</cp:lastModifiedBy>
  <cp:revision>317</cp:revision>
  <dcterms:created xsi:type="dcterms:W3CDTF">2013-04-10T03:51:56Z</dcterms:created>
  <dcterms:modified xsi:type="dcterms:W3CDTF">2013-04-10T17:11:03Z</dcterms:modified>
</cp:coreProperties>
</file>